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2" r:id="rId3"/>
    <p:sldId id="258" r:id="rId4"/>
    <p:sldId id="269" r:id="rId5"/>
    <p:sldId id="259" r:id="rId6"/>
    <p:sldId id="260" r:id="rId7"/>
    <p:sldId id="261" r:id="rId8"/>
    <p:sldId id="265" r:id="rId9"/>
    <p:sldId id="262" r:id="rId10"/>
    <p:sldId id="267" r:id="rId11"/>
    <p:sldId id="266" r:id="rId12"/>
    <p:sldId id="270" r:id="rId13"/>
    <p:sldId id="264" r:id="rId14"/>
    <p:sldId id="268" r:id="rId15"/>
    <p:sldId id="274" r:id="rId16"/>
    <p:sldId id="273" r:id="rId17"/>
    <p:sldId id="263" r:id="rId18"/>
    <p:sldId id="275" r:id="rId19"/>
  </p:sldIdLst>
  <p:sldSz cx="12192000" cy="6858000"/>
  <p:notesSz cx="6858000" cy="9144000"/>
  <p:defaultTextStyle>
    <a:defPPr>
      <a:defRPr lang="en-L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30"/>
    <a:srgbClr val="C6D8B6"/>
    <a:srgbClr val="302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D20A73-FEE7-4F9E-8F58-86655FAF59EA}" v="35" dt="2026-05-04T15:05:13.031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92"/>
  </p:normalViewPr>
  <p:slideViewPr>
    <p:cSldViewPr snapToGrid="0">
      <p:cViewPr varScale="1">
        <p:scale>
          <a:sx n="90" d="100"/>
          <a:sy n="90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D2B87-30D3-5641-BE48-0A802F1B90E0}" type="doc">
      <dgm:prSet loTypeId="urn:microsoft.com/office/officeart/2008/layout/PictureStrip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199D511-57F9-4F42-AF0B-F0BB9BB9715C}">
      <dgm:prSet phldrT="[Text]"/>
      <dgm:spPr/>
      <dgm:t>
        <a:bodyPr/>
        <a:lstStyle/>
        <a:p>
          <a:r>
            <a:rPr lang="en-GB" altLang="en-LK" dirty="0"/>
            <a:t>Soy-free</a:t>
          </a:r>
          <a:endParaRPr lang="en-GB" dirty="0"/>
        </a:p>
      </dgm:t>
    </dgm:pt>
    <dgm:pt modelId="{8A91D1E6-8EF2-2349-B9CF-C43467AF9096}" type="parTrans" cxnId="{282FA209-F3D7-9F4B-9088-3933B335D30C}">
      <dgm:prSet/>
      <dgm:spPr/>
      <dgm:t>
        <a:bodyPr/>
        <a:lstStyle/>
        <a:p>
          <a:endParaRPr lang="en-GB"/>
        </a:p>
      </dgm:t>
    </dgm:pt>
    <dgm:pt modelId="{F570BB83-B8DC-344F-A61B-69BD6D6CFBD5}" type="sibTrans" cxnId="{282FA209-F3D7-9F4B-9088-3933B335D30C}">
      <dgm:prSet/>
      <dgm:spPr/>
      <dgm:t>
        <a:bodyPr/>
        <a:lstStyle/>
        <a:p>
          <a:endParaRPr lang="en-GB"/>
        </a:p>
      </dgm:t>
    </dgm:pt>
    <dgm:pt modelId="{7D5349A4-9386-874B-9E0E-E743662F58D8}">
      <dgm:prSet phldrT="[Text]"/>
      <dgm:spPr/>
      <dgm:t>
        <a:bodyPr/>
        <a:lstStyle/>
        <a:p>
          <a:r>
            <a:rPr lang="en-GB" altLang="en-LK" dirty="0"/>
            <a:t>Ambient (no need for cool storage).</a:t>
          </a:r>
          <a:endParaRPr lang="en-GB" dirty="0"/>
        </a:p>
      </dgm:t>
    </dgm:pt>
    <dgm:pt modelId="{E580577D-5754-3A41-AD3A-D86FF8D932FB}" type="parTrans" cxnId="{EA7A0810-0E7E-064D-A58A-EFE37A9FBDE3}">
      <dgm:prSet/>
      <dgm:spPr/>
      <dgm:t>
        <a:bodyPr/>
        <a:lstStyle/>
        <a:p>
          <a:endParaRPr lang="en-GB"/>
        </a:p>
      </dgm:t>
    </dgm:pt>
    <dgm:pt modelId="{5AA7BF75-512F-F44D-A6BA-E89CE7B852DA}" type="sibTrans" cxnId="{EA7A0810-0E7E-064D-A58A-EFE37A9FBDE3}">
      <dgm:prSet/>
      <dgm:spPr/>
      <dgm:t>
        <a:bodyPr/>
        <a:lstStyle/>
        <a:p>
          <a:endParaRPr lang="en-GB"/>
        </a:p>
      </dgm:t>
    </dgm:pt>
    <dgm:pt modelId="{74190AF2-6B8B-7249-AC63-7FBF605103AA}">
      <dgm:prSet phldrT="[Text]"/>
      <dgm:spPr/>
      <dgm:t>
        <a:bodyPr/>
        <a:lstStyle/>
        <a:p>
          <a:r>
            <a:rPr lang="en-GB" altLang="en-LK" dirty="0"/>
            <a:t>Store at room temperature.</a:t>
          </a:r>
          <a:endParaRPr lang="en-GB" dirty="0"/>
        </a:p>
      </dgm:t>
    </dgm:pt>
    <dgm:pt modelId="{94703EA5-AE75-FB44-9347-A26D98131E7A}" type="parTrans" cxnId="{8018DEC2-EAF7-E740-A8D1-CCACD95B304F}">
      <dgm:prSet/>
      <dgm:spPr/>
      <dgm:t>
        <a:bodyPr/>
        <a:lstStyle/>
        <a:p>
          <a:endParaRPr lang="en-GB"/>
        </a:p>
      </dgm:t>
    </dgm:pt>
    <dgm:pt modelId="{3E26C25B-49CB-2942-AFEF-5642D0F78FC2}" type="sibTrans" cxnId="{8018DEC2-EAF7-E740-A8D1-CCACD95B304F}">
      <dgm:prSet/>
      <dgm:spPr/>
      <dgm:t>
        <a:bodyPr/>
        <a:lstStyle/>
        <a:p>
          <a:endParaRPr lang="en-GB"/>
        </a:p>
      </dgm:t>
    </dgm:pt>
    <dgm:pt modelId="{FFA11BE3-4BAC-1F44-966A-590C2DDB74BB}">
      <dgm:prSet/>
      <dgm:spPr/>
      <dgm:t>
        <a:bodyPr/>
        <a:lstStyle/>
        <a:p>
          <a:r>
            <a:rPr lang="en-GB" altLang="en-LK" dirty="0"/>
            <a:t>, dairy-free.</a:t>
          </a:r>
          <a:endParaRPr lang="en-GB" dirty="0"/>
        </a:p>
      </dgm:t>
    </dgm:pt>
    <dgm:pt modelId="{BED87380-2413-4A4B-92E5-D552F3DE27C2}" type="parTrans" cxnId="{DEE7FA13-3CFC-D943-A737-59830F41B2F2}">
      <dgm:prSet/>
      <dgm:spPr/>
      <dgm:t>
        <a:bodyPr/>
        <a:lstStyle/>
        <a:p>
          <a:endParaRPr lang="en-GB"/>
        </a:p>
      </dgm:t>
    </dgm:pt>
    <dgm:pt modelId="{050174EB-0FE4-BD4F-8D23-23A73214F4F0}" type="sibTrans" cxnId="{DEE7FA13-3CFC-D943-A737-59830F41B2F2}">
      <dgm:prSet/>
      <dgm:spPr/>
      <dgm:t>
        <a:bodyPr/>
        <a:lstStyle/>
        <a:p>
          <a:endParaRPr lang="en-GB"/>
        </a:p>
      </dgm:t>
    </dgm:pt>
    <dgm:pt modelId="{D0B8EE97-01E9-A241-9ADE-1FEE20F5906F}">
      <dgm:prSet/>
      <dgm:spPr/>
      <dgm:t>
        <a:bodyPr/>
        <a:lstStyle/>
        <a:p>
          <a:r>
            <a:rPr lang="en-GB" altLang="en-LK" dirty="0"/>
            <a:t>Glass bottle — less waste, recyclable.</a:t>
          </a:r>
          <a:endParaRPr lang="en-GB" dirty="0"/>
        </a:p>
      </dgm:t>
    </dgm:pt>
    <dgm:pt modelId="{7FB5B6A8-EFFA-B44E-B5DD-B701B2115398}" type="parTrans" cxnId="{D558B67B-2FB4-2341-9BD4-5DED3B57AD1F}">
      <dgm:prSet/>
      <dgm:spPr/>
      <dgm:t>
        <a:bodyPr/>
        <a:lstStyle/>
        <a:p>
          <a:endParaRPr lang="en-GB"/>
        </a:p>
      </dgm:t>
    </dgm:pt>
    <dgm:pt modelId="{F5279889-A178-7D45-B5EF-8E7D0F69510F}" type="sibTrans" cxnId="{D558B67B-2FB4-2341-9BD4-5DED3B57AD1F}">
      <dgm:prSet/>
      <dgm:spPr/>
      <dgm:t>
        <a:bodyPr/>
        <a:lstStyle/>
        <a:p>
          <a:endParaRPr lang="en-GB"/>
        </a:p>
      </dgm:t>
    </dgm:pt>
    <dgm:pt modelId="{AD0D4D0D-1CF7-224C-A673-5C2A5DE34B64}">
      <dgm:prSet/>
      <dgm:spPr/>
      <dgm:t>
        <a:bodyPr/>
        <a:lstStyle/>
        <a:p>
          <a:r>
            <a:rPr lang="en-GB" b="0" i="0" u="none" dirty="0"/>
            <a:t>18-month life cycle</a:t>
          </a:r>
          <a:endParaRPr lang="en-GB" dirty="0"/>
        </a:p>
      </dgm:t>
    </dgm:pt>
    <dgm:pt modelId="{5BD7959C-B0AD-BC4B-BC83-D391CAC3FCD7}" type="parTrans" cxnId="{253E38AA-A024-8A47-A73E-F073267DB2DD}">
      <dgm:prSet/>
      <dgm:spPr/>
      <dgm:t>
        <a:bodyPr/>
        <a:lstStyle/>
        <a:p>
          <a:endParaRPr lang="en-GB"/>
        </a:p>
      </dgm:t>
    </dgm:pt>
    <dgm:pt modelId="{EA27AA82-4174-EA48-B8EA-2C2BC3E2ABE2}" type="sibTrans" cxnId="{253E38AA-A024-8A47-A73E-F073267DB2DD}">
      <dgm:prSet/>
      <dgm:spPr/>
      <dgm:t>
        <a:bodyPr/>
        <a:lstStyle/>
        <a:p>
          <a:endParaRPr lang="en-GB"/>
        </a:p>
      </dgm:t>
    </dgm:pt>
    <dgm:pt modelId="{841E20EB-42FF-AD47-A0F3-B43D3DCDDDAC}" type="pres">
      <dgm:prSet presAssocID="{CCBD2B87-30D3-5641-BE48-0A802F1B90E0}" presName="Name0" presStyleCnt="0">
        <dgm:presLayoutVars>
          <dgm:dir/>
          <dgm:resizeHandles val="exact"/>
        </dgm:presLayoutVars>
      </dgm:prSet>
      <dgm:spPr/>
    </dgm:pt>
    <dgm:pt modelId="{B5F37164-0FC8-644F-8432-BBD19D86D4C5}" type="pres">
      <dgm:prSet presAssocID="{8199D511-57F9-4F42-AF0B-F0BB9BB9715C}" presName="composite" presStyleCnt="0"/>
      <dgm:spPr/>
    </dgm:pt>
    <dgm:pt modelId="{89A6D0C6-A81E-9B41-873D-EABED44C5022}" type="pres">
      <dgm:prSet presAssocID="{8199D511-57F9-4F42-AF0B-F0BB9BB9715C}" presName="rect1" presStyleLbl="trAlignAcc1" presStyleIdx="0" presStyleCnt="6">
        <dgm:presLayoutVars>
          <dgm:bulletEnabled val="1"/>
        </dgm:presLayoutVars>
      </dgm:prSet>
      <dgm:spPr/>
    </dgm:pt>
    <dgm:pt modelId="{784A58E8-127C-6F41-A273-4EAF25CD7519}" type="pres">
      <dgm:prSet presAssocID="{8199D511-57F9-4F42-AF0B-F0BB9BB9715C}" presName="rect2" presStyleLbl="fgImgPlace1" presStyleIdx="0" presStyleCnt="6" custScaleX="100521"/>
      <dgm:spPr>
        <a:blipFill>
          <a:blip xmlns:r="http://schemas.openxmlformats.org/officeDocument/2006/relationships" r:embed="rId1"/>
          <a:srcRect/>
          <a:stretch>
            <a:fillRect l="-20000" r="-20000"/>
          </a:stretch>
        </a:blipFill>
      </dgm:spPr>
    </dgm:pt>
    <dgm:pt modelId="{C423F935-0577-6F46-9102-F674F4092AA9}" type="pres">
      <dgm:prSet presAssocID="{F570BB83-B8DC-344F-A61B-69BD6D6CFBD5}" presName="sibTrans" presStyleCnt="0"/>
      <dgm:spPr/>
    </dgm:pt>
    <dgm:pt modelId="{9A9A0FF2-7702-E640-9E9F-38DEC6805EF0}" type="pres">
      <dgm:prSet presAssocID="{FFA11BE3-4BAC-1F44-966A-590C2DDB74BB}" presName="composite" presStyleCnt="0"/>
      <dgm:spPr/>
    </dgm:pt>
    <dgm:pt modelId="{A2E6141B-DCA0-0C4B-93A6-1017E6E57213}" type="pres">
      <dgm:prSet presAssocID="{FFA11BE3-4BAC-1F44-966A-590C2DDB74BB}" presName="rect1" presStyleLbl="trAlignAcc1" presStyleIdx="1" presStyleCnt="6">
        <dgm:presLayoutVars>
          <dgm:bulletEnabled val="1"/>
        </dgm:presLayoutVars>
      </dgm:prSet>
      <dgm:spPr/>
    </dgm:pt>
    <dgm:pt modelId="{7A08B4DB-38BC-674E-B2EE-473FE8FE61A0}" type="pres">
      <dgm:prSet presAssocID="{FFA11BE3-4BAC-1F44-966A-590C2DDB74BB}" presName="rect2" presStyleLbl="fgImgPlace1" presStyleIdx="1" presStyleCnt="6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85BFCDDA-BA9D-AB46-9FE0-F612196E9AFC}" type="pres">
      <dgm:prSet presAssocID="{050174EB-0FE4-BD4F-8D23-23A73214F4F0}" presName="sibTrans" presStyleCnt="0"/>
      <dgm:spPr/>
    </dgm:pt>
    <dgm:pt modelId="{97FCEF41-CB2A-3C44-A58A-E9D0C737C2B8}" type="pres">
      <dgm:prSet presAssocID="{7D5349A4-9386-874B-9E0E-E743662F58D8}" presName="composite" presStyleCnt="0"/>
      <dgm:spPr/>
    </dgm:pt>
    <dgm:pt modelId="{ADF65F0F-E687-694B-B06F-4084DA24AD6F}" type="pres">
      <dgm:prSet presAssocID="{7D5349A4-9386-874B-9E0E-E743662F58D8}" presName="rect1" presStyleLbl="trAlignAcc1" presStyleIdx="2" presStyleCnt="6">
        <dgm:presLayoutVars>
          <dgm:bulletEnabled val="1"/>
        </dgm:presLayoutVars>
      </dgm:prSet>
      <dgm:spPr/>
    </dgm:pt>
    <dgm:pt modelId="{0F79BB1F-216B-A046-AD09-DA6D9D97C0CB}" type="pres">
      <dgm:prSet presAssocID="{7D5349A4-9386-874B-9E0E-E743662F58D8}" presName="rect2" presStyleLbl="fgImgPlace1" presStyleIdx="2" presStyleCnt="6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4A9BDDB6-D618-8743-9D6D-A4AA10FF22EB}" type="pres">
      <dgm:prSet presAssocID="{5AA7BF75-512F-F44D-A6BA-E89CE7B852DA}" presName="sibTrans" presStyleCnt="0"/>
      <dgm:spPr/>
    </dgm:pt>
    <dgm:pt modelId="{5CCD1355-4D37-F241-9539-996746FD9084}" type="pres">
      <dgm:prSet presAssocID="{74190AF2-6B8B-7249-AC63-7FBF605103AA}" presName="composite" presStyleCnt="0"/>
      <dgm:spPr/>
    </dgm:pt>
    <dgm:pt modelId="{CDE8843A-D9D5-3741-9B29-D578C7E8F046}" type="pres">
      <dgm:prSet presAssocID="{74190AF2-6B8B-7249-AC63-7FBF605103AA}" presName="rect1" presStyleLbl="trAlignAcc1" presStyleIdx="3" presStyleCnt="6">
        <dgm:presLayoutVars>
          <dgm:bulletEnabled val="1"/>
        </dgm:presLayoutVars>
      </dgm:prSet>
      <dgm:spPr/>
    </dgm:pt>
    <dgm:pt modelId="{8248ED1D-17C6-9945-8CA7-339D1857FFE8}" type="pres">
      <dgm:prSet presAssocID="{74190AF2-6B8B-7249-AC63-7FBF605103AA}" presName="rect2" presStyleLbl="fgImgPlace1" presStyleIdx="3" presStyleCnt="6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</dgm:pt>
    <dgm:pt modelId="{957B7DCC-95E3-4642-9592-091038856C33}" type="pres">
      <dgm:prSet presAssocID="{3E26C25B-49CB-2942-AFEF-5642D0F78FC2}" presName="sibTrans" presStyleCnt="0"/>
      <dgm:spPr/>
    </dgm:pt>
    <dgm:pt modelId="{3A8602CC-0A1C-1644-901A-F2B28EC22D0B}" type="pres">
      <dgm:prSet presAssocID="{D0B8EE97-01E9-A241-9ADE-1FEE20F5906F}" presName="composite" presStyleCnt="0"/>
      <dgm:spPr/>
    </dgm:pt>
    <dgm:pt modelId="{CF30B58B-E038-3F4A-B513-C09F2D632A9E}" type="pres">
      <dgm:prSet presAssocID="{D0B8EE97-01E9-A241-9ADE-1FEE20F5906F}" presName="rect1" presStyleLbl="trAlignAcc1" presStyleIdx="4" presStyleCnt="6">
        <dgm:presLayoutVars>
          <dgm:bulletEnabled val="1"/>
        </dgm:presLayoutVars>
      </dgm:prSet>
      <dgm:spPr/>
    </dgm:pt>
    <dgm:pt modelId="{C7D6B99E-68F1-4643-858F-5648829DDFE6}" type="pres">
      <dgm:prSet presAssocID="{D0B8EE97-01E9-A241-9ADE-1FEE20F5906F}" presName="rect2" presStyleLbl="fgImgPlace1" presStyleIdx="4" presStyleCnt="6"/>
      <dgm:spPr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</dgm:spPr>
    </dgm:pt>
    <dgm:pt modelId="{505FF86D-A563-E24F-BFCB-BDF0C7585083}" type="pres">
      <dgm:prSet presAssocID="{F5279889-A178-7D45-B5EF-8E7D0F69510F}" presName="sibTrans" presStyleCnt="0"/>
      <dgm:spPr/>
    </dgm:pt>
    <dgm:pt modelId="{7B1A2118-98C5-B240-9276-13EACB3F25FF}" type="pres">
      <dgm:prSet presAssocID="{AD0D4D0D-1CF7-224C-A673-5C2A5DE34B64}" presName="composite" presStyleCnt="0"/>
      <dgm:spPr/>
    </dgm:pt>
    <dgm:pt modelId="{97566FBC-35F2-7E44-8782-974302D28A0B}" type="pres">
      <dgm:prSet presAssocID="{AD0D4D0D-1CF7-224C-A673-5C2A5DE34B64}" presName="rect1" presStyleLbl="trAlignAcc1" presStyleIdx="5" presStyleCnt="6">
        <dgm:presLayoutVars>
          <dgm:bulletEnabled val="1"/>
        </dgm:presLayoutVars>
      </dgm:prSet>
      <dgm:spPr/>
    </dgm:pt>
    <dgm:pt modelId="{F48F5E3F-5FA1-2C49-810E-1DAA3FDFB929}" type="pres">
      <dgm:prSet presAssocID="{AD0D4D0D-1CF7-224C-A673-5C2A5DE34B64}" presName="rect2" presStyleLbl="fgImgPlace1" presStyleIdx="5" presStyleCnt="6"/>
      <dgm:spPr>
        <a:blipFill>
          <a:blip xmlns:r="http://schemas.openxmlformats.org/officeDocument/2006/relationships" r:embed="rId6"/>
          <a:srcRect/>
          <a:stretch>
            <a:fillRect l="-25000" r="-25000"/>
          </a:stretch>
        </a:blipFill>
      </dgm:spPr>
    </dgm:pt>
  </dgm:ptLst>
  <dgm:cxnLst>
    <dgm:cxn modelId="{282FA209-F3D7-9F4B-9088-3933B335D30C}" srcId="{CCBD2B87-30D3-5641-BE48-0A802F1B90E0}" destId="{8199D511-57F9-4F42-AF0B-F0BB9BB9715C}" srcOrd="0" destOrd="0" parTransId="{8A91D1E6-8EF2-2349-B9CF-C43467AF9096}" sibTransId="{F570BB83-B8DC-344F-A61B-69BD6D6CFBD5}"/>
    <dgm:cxn modelId="{1F085D0F-DC21-D548-A491-5536A92811DD}" type="presOf" srcId="{AD0D4D0D-1CF7-224C-A673-5C2A5DE34B64}" destId="{97566FBC-35F2-7E44-8782-974302D28A0B}" srcOrd="0" destOrd="0" presId="urn:microsoft.com/office/officeart/2008/layout/PictureStrips"/>
    <dgm:cxn modelId="{EA7A0810-0E7E-064D-A58A-EFE37A9FBDE3}" srcId="{CCBD2B87-30D3-5641-BE48-0A802F1B90E0}" destId="{7D5349A4-9386-874B-9E0E-E743662F58D8}" srcOrd="2" destOrd="0" parTransId="{E580577D-5754-3A41-AD3A-D86FF8D932FB}" sibTransId="{5AA7BF75-512F-F44D-A6BA-E89CE7B852DA}"/>
    <dgm:cxn modelId="{DEE7FA13-3CFC-D943-A737-59830F41B2F2}" srcId="{CCBD2B87-30D3-5641-BE48-0A802F1B90E0}" destId="{FFA11BE3-4BAC-1F44-966A-590C2DDB74BB}" srcOrd="1" destOrd="0" parTransId="{BED87380-2413-4A4B-92E5-D552F3DE27C2}" sibTransId="{050174EB-0FE4-BD4F-8D23-23A73214F4F0}"/>
    <dgm:cxn modelId="{55E01F54-C7D2-DF40-86E3-207D77A41451}" type="presOf" srcId="{FFA11BE3-4BAC-1F44-966A-590C2DDB74BB}" destId="{A2E6141B-DCA0-0C4B-93A6-1017E6E57213}" srcOrd="0" destOrd="0" presId="urn:microsoft.com/office/officeart/2008/layout/PictureStrips"/>
    <dgm:cxn modelId="{D558B67B-2FB4-2341-9BD4-5DED3B57AD1F}" srcId="{CCBD2B87-30D3-5641-BE48-0A802F1B90E0}" destId="{D0B8EE97-01E9-A241-9ADE-1FEE20F5906F}" srcOrd="4" destOrd="0" parTransId="{7FB5B6A8-EFFA-B44E-B5DD-B701B2115398}" sibTransId="{F5279889-A178-7D45-B5EF-8E7D0F69510F}"/>
    <dgm:cxn modelId="{260B6496-E54D-4242-BA64-21998CC28E6E}" type="presOf" srcId="{8199D511-57F9-4F42-AF0B-F0BB9BB9715C}" destId="{89A6D0C6-A81E-9B41-873D-EABED44C5022}" srcOrd="0" destOrd="0" presId="urn:microsoft.com/office/officeart/2008/layout/PictureStrips"/>
    <dgm:cxn modelId="{90514F98-A7D4-E74B-8FBF-28B0FFC87280}" type="presOf" srcId="{D0B8EE97-01E9-A241-9ADE-1FEE20F5906F}" destId="{CF30B58B-E038-3F4A-B513-C09F2D632A9E}" srcOrd="0" destOrd="0" presId="urn:microsoft.com/office/officeart/2008/layout/PictureStrips"/>
    <dgm:cxn modelId="{253E38AA-A024-8A47-A73E-F073267DB2DD}" srcId="{CCBD2B87-30D3-5641-BE48-0A802F1B90E0}" destId="{AD0D4D0D-1CF7-224C-A673-5C2A5DE34B64}" srcOrd="5" destOrd="0" parTransId="{5BD7959C-B0AD-BC4B-BC83-D391CAC3FCD7}" sibTransId="{EA27AA82-4174-EA48-B8EA-2C2BC3E2ABE2}"/>
    <dgm:cxn modelId="{E3C6D2B4-5C8E-1A4A-9D78-F0DB13BF6456}" type="presOf" srcId="{74190AF2-6B8B-7249-AC63-7FBF605103AA}" destId="{CDE8843A-D9D5-3741-9B29-D578C7E8F046}" srcOrd="0" destOrd="0" presId="urn:microsoft.com/office/officeart/2008/layout/PictureStrips"/>
    <dgm:cxn modelId="{547554BD-1291-974E-8431-0731006F1EBA}" type="presOf" srcId="{CCBD2B87-30D3-5641-BE48-0A802F1B90E0}" destId="{841E20EB-42FF-AD47-A0F3-B43D3DCDDDAC}" srcOrd="0" destOrd="0" presId="urn:microsoft.com/office/officeart/2008/layout/PictureStrips"/>
    <dgm:cxn modelId="{8018DEC2-EAF7-E740-A8D1-CCACD95B304F}" srcId="{CCBD2B87-30D3-5641-BE48-0A802F1B90E0}" destId="{74190AF2-6B8B-7249-AC63-7FBF605103AA}" srcOrd="3" destOrd="0" parTransId="{94703EA5-AE75-FB44-9347-A26D98131E7A}" sibTransId="{3E26C25B-49CB-2942-AFEF-5642D0F78FC2}"/>
    <dgm:cxn modelId="{455EEBD6-382A-524B-A3D7-687D6E789B2A}" type="presOf" srcId="{7D5349A4-9386-874B-9E0E-E743662F58D8}" destId="{ADF65F0F-E687-694B-B06F-4084DA24AD6F}" srcOrd="0" destOrd="0" presId="urn:microsoft.com/office/officeart/2008/layout/PictureStrips"/>
    <dgm:cxn modelId="{511CF94C-D786-6B44-9363-A476F795BA1D}" type="presParOf" srcId="{841E20EB-42FF-AD47-A0F3-B43D3DCDDDAC}" destId="{B5F37164-0FC8-644F-8432-BBD19D86D4C5}" srcOrd="0" destOrd="0" presId="urn:microsoft.com/office/officeart/2008/layout/PictureStrips"/>
    <dgm:cxn modelId="{EE9B19F3-75DA-1B4D-9878-82D6FDCE857F}" type="presParOf" srcId="{B5F37164-0FC8-644F-8432-BBD19D86D4C5}" destId="{89A6D0C6-A81E-9B41-873D-EABED44C5022}" srcOrd="0" destOrd="0" presId="urn:microsoft.com/office/officeart/2008/layout/PictureStrips"/>
    <dgm:cxn modelId="{118F22BC-A70C-F248-BEF5-08E31ECDD8B9}" type="presParOf" srcId="{B5F37164-0FC8-644F-8432-BBD19D86D4C5}" destId="{784A58E8-127C-6F41-A273-4EAF25CD7519}" srcOrd="1" destOrd="0" presId="urn:microsoft.com/office/officeart/2008/layout/PictureStrips"/>
    <dgm:cxn modelId="{A21A5F87-546E-DB4C-9A3E-D3F1420FEA0A}" type="presParOf" srcId="{841E20EB-42FF-AD47-A0F3-B43D3DCDDDAC}" destId="{C423F935-0577-6F46-9102-F674F4092AA9}" srcOrd="1" destOrd="0" presId="urn:microsoft.com/office/officeart/2008/layout/PictureStrips"/>
    <dgm:cxn modelId="{A6DE5D9D-DCD7-7D4A-9039-BBE69813791E}" type="presParOf" srcId="{841E20EB-42FF-AD47-A0F3-B43D3DCDDDAC}" destId="{9A9A0FF2-7702-E640-9E9F-38DEC6805EF0}" srcOrd="2" destOrd="0" presId="urn:microsoft.com/office/officeart/2008/layout/PictureStrips"/>
    <dgm:cxn modelId="{EE2BFC7C-B02D-BD45-B5E7-5EC293581C7E}" type="presParOf" srcId="{9A9A0FF2-7702-E640-9E9F-38DEC6805EF0}" destId="{A2E6141B-DCA0-0C4B-93A6-1017E6E57213}" srcOrd="0" destOrd="0" presId="urn:microsoft.com/office/officeart/2008/layout/PictureStrips"/>
    <dgm:cxn modelId="{70D9260D-CF8C-2340-A7B7-0ED875E2E919}" type="presParOf" srcId="{9A9A0FF2-7702-E640-9E9F-38DEC6805EF0}" destId="{7A08B4DB-38BC-674E-B2EE-473FE8FE61A0}" srcOrd="1" destOrd="0" presId="urn:microsoft.com/office/officeart/2008/layout/PictureStrips"/>
    <dgm:cxn modelId="{80228D05-C1AC-E441-A664-63374DBC48A1}" type="presParOf" srcId="{841E20EB-42FF-AD47-A0F3-B43D3DCDDDAC}" destId="{85BFCDDA-BA9D-AB46-9FE0-F612196E9AFC}" srcOrd="3" destOrd="0" presId="urn:microsoft.com/office/officeart/2008/layout/PictureStrips"/>
    <dgm:cxn modelId="{D17F44D4-AB65-6D49-848E-ED3DC3CE7941}" type="presParOf" srcId="{841E20EB-42FF-AD47-A0F3-B43D3DCDDDAC}" destId="{97FCEF41-CB2A-3C44-A58A-E9D0C737C2B8}" srcOrd="4" destOrd="0" presId="urn:microsoft.com/office/officeart/2008/layout/PictureStrips"/>
    <dgm:cxn modelId="{A6E41C75-728A-7E42-8347-BA9238726EAC}" type="presParOf" srcId="{97FCEF41-CB2A-3C44-A58A-E9D0C737C2B8}" destId="{ADF65F0F-E687-694B-B06F-4084DA24AD6F}" srcOrd="0" destOrd="0" presId="urn:microsoft.com/office/officeart/2008/layout/PictureStrips"/>
    <dgm:cxn modelId="{6A804707-7FF2-8449-BEAC-852A3B8D97E6}" type="presParOf" srcId="{97FCEF41-CB2A-3C44-A58A-E9D0C737C2B8}" destId="{0F79BB1F-216B-A046-AD09-DA6D9D97C0CB}" srcOrd="1" destOrd="0" presId="urn:microsoft.com/office/officeart/2008/layout/PictureStrips"/>
    <dgm:cxn modelId="{32211D7A-BE10-5642-8187-F5F7A8F34869}" type="presParOf" srcId="{841E20EB-42FF-AD47-A0F3-B43D3DCDDDAC}" destId="{4A9BDDB6-D618-8743-9D6D-A4AA10FF22EB}" srcOrd="5" destOrd="0" presId="urn:microsoft.com/office/officeart/2008/layout/PictureStrips"/>
    <dgm:cxn modelId="{D933F9B6-87D9-6B4B-A831-D512F937CC48}" type="presParOf" srcId="{841E20EB-42FF-AD47-A0F3-B43D3DCDDDAC}" destId="{5CCD1355-4D37-F241-9539-996746FD9084}" srcOrd="6" destOrd="0" presId="urn:microsoft.com/office/officeart/2008/layout/PictureStrips"/>
    <dgm:cxn modelId="{31CA8E97-7E10-934B-9282-B88F3F581E17}" type="presParOf" srcId="{5CCD1355-4D37-F241-9539-996746FD9084}" destId="{CDE8843A-D9D5-3741-9B29-D578C7E8F046}" srcOrd="0" destOrd="0" presId="urn:microsoft.com/office/officeart/2008/layout/PictureStrips"/>
    <dgm:cxn modelId="{9D9CD23E-589E-DD4D-B17C-F3F0929B3715}" type="presParOf" srcId="{5CCD1355-4D37-F241-9539-996746FD9084}" destId="{8248ED1D-17C6-9945-8CA7-339D1857FFE8}" srcOrd="1" destOrd="0" presId="urn:microsoft.com/office/officeart/2008/layout/PictureStrips"/>
    <dgm:cxn modelId="{F369B5E4-CC01-F14C-BBC1-077EAA1D35C0}" type="presParOf" srcId="{841E20EB-42FF-AD47-A0F3-B43D3DCDDDAC}" destId="{957B7DCC-95E3-4642-9592-091038856C33}" srcOrd="7" destOrd="0" presId="urn:microsoft.com/office/officeart/2008/layout/PictureStrips"/>
    <dgm:cxn modelId="{700E9E11-FD5D-444F-B849-5021BA9093DA}" type="presParOf" srcId="{841E20EB-42FF-AD47-A0F3-B43D3DCDDDAC}" destId="{3A8602CC-0A1C-1644-901A-F2B28EC22D0B}" srcOrd="8" destOrd="0" presId="urn:microsoft.com/office/officeart/2008/layout/PictureStrips"/>
    <dgm:cxn modelId="{FC8DED76-00B5-7140-8F36-A39F81EB412B}" type="presParOf" srcId="{3A8602CC-0A1C-1644-901A-F2B28EC22D0B}" destId="{CF30B58B-E038-3F4A-B513-C09F2D632A9E}" srcOrd="0" destOrd="0" presId="urn:microsoft.com/office/officeart/2008/layout/PictureStrips"/>
    <dgm:cxn modelId="{6E8F4CDD-91B6-604B-940B-56703C4EE736}" type="presParOf" srcId="{3A8602CC-0A1C-1644-901A-F2B28EC22D0B}" destId="{C7D6B99E-68F1-4643-858F-5648829DDFE6}" srcOrd="1" destOrd="0" presId="urn:microsoft.com/office/officeart/2008/layout/PictureStrips"/>
    <dgm:cxn modelId="{810A018B-DF68-5E46-B7A5-31F76E847ED7}" type="presParOf" srcId="{841E20EB-42FF-AD47-A0F3-B43D3DCDDDAC}" destId="{505FF86D-A563-E24F-BFCB-BDF0C7585083}" srcOrd="9" destOrd="0" presId="urn:microsoft.com/office/officeart/2008/layout/PictureStrips"/>
    <dgm:cxn modelId="{446DB52E-8F91-934A-AE9F-899DA2351A53}" type="presParOf" srcId="{841E20EB-42FF-AD47-A0F3-B43D3DCDDDAC}" destId="{7B1A2118-98C5-B240-9276-13EACB3F25FF}" srcOrd="10" destOrd="0" presId="urn:microsoft.com/office/officeart/2008/layout/PictureStrips"/>
    <dgm:cxn modelId="{568D73A7-B3DB-C44F-8DFD-23F09CB02FF6}" type="presParOf" srcId="{7B1A2118-98C5-B240-9276-13EACB3F25FF}" destId="{97566FBC-35F2-7E44-8782-974302D28A0B}" srcOrd="0" destOrd="0" presId="urn:microsoft.com/office/officeart/2008/layout/PictureStrips"/>
    <dgm:cxn modelId="{19431208-79C7-2F43-AD13-DF07B371D72B}" type="presParOf" srcId="{7B1A2118-98C5-B240-9276-13EACB3F25FF}" destId="{F48F5E3F-5FA1-2C49-810E-1DAA3FDFB92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6D0C6-A81E-9B41-873D-EABED44C5022}">
      <dsp:nvSpPr>
        <dsp:cNvPr id="0" name=""/>
        <dsp:cNvSpPr/>
      </dsp:nvSpPr>
      <dsp:spPr>
        <a:xfrm>
          <a:off x="167132" y="166875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LK" sz="1800" kern="1200" dirty="0"/>
            <a:t>Soy-free</a:t>
          </a:r>
          <a:endParaRPr lang="en-GB" sz="1800" kern="1200" dirty="0"/>
        </a:p>
      </dsp:txBody>
      <dsp:txXfrm>
        <a:off x="167132" y="166875"/>
        <a:ext cx="2529687" cy="790527"/>
      </dsp:txXfrm>
    </dsp:sp>
    <dsp:sp modelId="{784A58E8-127C-6F41-A273-4EAF25CD7519}">
      <dsp:nvSpPr>
        <dsp:cNvPr id="0" name=""/>
        <dsp:cNvSpPr/>
      </dsp:nvSpPr>
      <dsp:spPr>
        <a:xfrm>
          <a:off x="60287" y="52688"/>
          <a:ext cx="556252" cy="830053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0000" r="-2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6141B-DCA0-0C4B-93A6-1017E6E57213}">
      <dsp:nvSpPr>
        <dsp:cNvPr id="0" name=""/>
        <dsp:cNvSpPr/>
      </dsp:nvSpPr>
      <dsp:spPr>
        <a:xfrm>
          <a:off x="2945067" y="166875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LK" sz="1800" kern="1200" dirty="0"/>
            <a:t>, dairy-free.</a:t>
          </a:r>
          <a:endParaRPr lang="en-GB" sz="1800" kern="1200" dirty="0"/>
        </a:p>
      </dsp:txBody>
      <dsp:txXfrm>
        <a:off x="2945067" y="166875"/>
        <a:ext cx="2529687" cy="790527"/>
      </dsp:txXfrm>
    </dsp:sp>
    <dsp:sp modelId="{7A08B4DB-38BC-674E-B2EE-473FE8FE61A0}">
      <dsp:nvSpPr>
        <dsp:cNvPr id="0" name=""/>
        <dsp:cNvSpPr/>
      </dsp:nvSpPr>
      <dsp:spPr>
        <a:xfrm>
          <a:off x="2839663" y="52688"/>
          <a:ext cx="553369" cy="830053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F65F0F-E687-694B-B06F-4084DA24AD6F}">
      <dsp:nvSpPr>
        <dsp:cNvPr id="0" name=""/>
        <dsp:cNvSpPr/>
      </dsp:nvSpPr>
      <dsp:spPr>
        <a:xfrm>
          <a:off x="166411" y="1162061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LK" sz="1800" kern="1200" dirty="0"/>
            <a:t>Ambient (no need for cool storage).</a:t>
          </a:r>
          <a:endParaRPr lang="en-GB" sz="1800" kern="1200" dirty="0"/>
        </a:p>
      </dsp:txBody>
      <dsp:txXfrm>
        <a:off x="166411" y="1162061"/>
        <a:ext cx="2529687" cy="790527"/>
      </dsp:txXfrm>
    </dsp:sp>
    <dsp:sp modelId="{0F79BB1F-216B-A046-AD09-DA6D9D97C0CB}">
      <dsp:nvSpPr>
        <dsp:cNvPr id="0" name=""/>
        <dsp:cNvSpPr/>
      </dsp:nvSpPr>
      <dsp:spPr>
        <a:xfrm>
          <a:off x="61008" y="1047874"/>
          <a:ext cx="553369" cy="830053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8843A-D9D5-3741-9B29-D578C7E8F046}">
      <dsp:nvSpPr>
        <dsp:cNvPr id="0" name=""/>
        <dsp:cNvSpPr/>
      </dsp:nvSpPr>
      <dsp:spPr>
        <a:xfrm>
          <a:off x="2944346" y="1162061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LK" sz="1800" kern="1200" dirty="0"/>
            <a:t>Store at room temperature.</a:t>
          </a:r>
          <a:endParaRPr lang="en-GB" sz="1800" kern="1200" dirty="0"/>
        </a:p>
      </dsp:txBody>
      <dsp:txXfrm>
        <a:off x="2944346" y="1162061"/>
        <a:ext cx="2529687" cy="790527"/>
      </dsp:txXfrm>
    </dsp:sp>
    <dsp:sp modelId="{8248ED1D-17C6-9945-8CA7-339D1857FFE8}">
      <dsp:nvSpPr>
        <dsp:cNvPr id="0" name=""/>
        <dsp:cNvSpPr/>
      </dsp:nvSpPr>
      <dsp:spPr>
        <a:xfrm>
          <a:off x="2838943" y="1047874"/>
          <a:ext cx="553369" cy="830053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0B58B-E038-3F4A-B513-C09F2D632A9E}">
      <dsp:nvSpPr>
        <dsp:cNvPr id="0" name=""/>
        <dsp:cNvSpPr/>
      </dsp:nvSpPr>
      <dsp:spPr>
        <a:xfrm>
          <a:off x="166411" y="2157247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LK" sz="1800" kern="1200" dirty="0"/>
            <a:t>Glass bottle — less waste, recyclable.</a:t>
          </a:r>
          <a:endParaRPr lang="en-GB" sz="1800" kern="1200" dirty="0"/>
        </a:p>
      </dsp:txBody>
      <dsp:txXfrm>
        <a:off x="166411" y="2157247"/>
        <a:ext cx="2529687" cy="790527"/>
      </dsp:txXfrm>
    </dsp:sp>
    <dsp:sp modelId="{C7D6B99E-68F1-4643-858F-5648829DDFE6}">
      <dsp:nvSpPr>
        <dsp:cNvPr id="0" name=""/>
        <dsp:cNvSpPr/>
      </dsp:nvSpPr>
      <dsp:spPr>
        <a:xfrm>
          <a:off x="61008" y="2043060"/>
          <a:ext cx="553369" cy="830053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566FBC-35F2-7E44-8782-974302D28A0B}">
      <dsp:nvSpPr>
        <dsp:cNvPr id="0" name=""/>
        <dsp:cNvSpPr/>
      </dsp:nvSpPr>
      <dsp:spPr>
        <a:xfrm>
          <a:off x="2944346" y="2157247"/>
          <a:ext cx="2529687" cy="79052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45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u="none" kern="1200" dirty="0"/>
            <a:t>18-month life cycle</a:t>
          </a:r>
          <a:endParaRPr lang="en-GB" sz="1800" kern="1200" dirty="0"/>
        </a:p>
      </dsp:txBody>
      <dsp:txXfrm>
        <a:off x="2944346" y="2157247"/>
        <a:ext cx="2529687" cy="790527"/>
      </dsp:txXfrm>
    </dsp:sp>
    <dsp:sp modelId="{F48F5E3F-5FA1-2C49-810E-1DAA3FDFB929}">
      <dsp:nvSpPr>
        <dsp:cNvPr id="0" name=""/>
        <dsp:cNvSpPr/>
      </dsp:nvSpPr>
      <dsp:spPr>
        <a:xfrm>
          <a:off x="2838943" y="2043060"/>
          <a:ext cx="553369" cy="830053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5C0A9-259F-E140-AC75-8C5E34A5CA44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9903C-172E-4E40-9E45-E78AD6DA6049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741827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9903C-172E-4E40-9E45-E78AD6DA6049}" type="slidenum">
              <a:rPr lang="en-LK" smtClean="0"/>
              <a:t>8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46541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9903C-172E-4E40-9E45-E78AD6DA6049}" type="slidenum">
              <a:rPr lang="en-LK" smtClean="0"/>
              <a:t>11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386394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CB30A-632D-90E3-33DE-5B5A1742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69B3B-B36E-AAE2-EF0D-5F8165F55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B9BD8-DB8F-99F1-FCC6-76F38747D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A1AED-AE82-F6A2-46ED-D5730BFC3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9903C-172E-4E40-9E45-E78AD6DA6049}" type="slidenum">
              <a:rPr lang="en-LK" smtClean="0"/>
              <a:t>12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622124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9903C-172E-4E40-9E45-E78AD6DA6049}" type="slidenum">
              <a:rPr lang="en-LK" smtClean="0"/>
              <a:t>17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4312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4DF4E-32B5-9312-D8B2-44361BE1C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2F8FDD-6F01-4E1F-22E8-4BF1DC55C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988AF-0D4E-8008-7E41-C8489742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9C765-890C-B52D-93BB-1C9ABDEDA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11A83-3A69-BCFD-4140-ACC4A0A6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92572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9F01-0FFF-6008-5829-C129EE3A1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0C854-27EC-6BD3-464E-722E9E781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F2E7C-B18A-3EB4-0DFE-56D60F1E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755C7-D95C-E72C-3249-61D90EFCE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1AC45-3389-60B6-24D5-CE612A2E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620781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E08D-1D38-0463-9962-BAFF3F45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FC526-A61F-F97F-5FD9-688B41B32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AA015-83BA-0D9F-B3B4-13910F09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2A608-F78E-7A76-92BE-A1BD5A9A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56FED-F3CC-27D5-51ED-54EB7079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28596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D46CA-23D7-6256-9EFA-9FE83461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9E92-22EE-DE30-1DC1-5A5EE0139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7CD51-BAF5-2C11-8277-2F58B3494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7ECC9-3E12-B290-B38E-64144F8F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C8E39-65F4-67FB-F1D4-BB0EAFF8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0816-B33A-62E4-727B-6BFE59D9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232575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8FBA-13CC-FE81-B8AA-F034DCC4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5EBC2-810E-E855-CC35-78391C608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1E0C0-7B4C-6BEF-F49C-6A3AA9CF6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C7986D-CF6F-5083-36A9-26AD975C4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D4939D-6BE4-E93A-2D82-F0113E999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A98B63-DFDD-FE8A-1BD5-61488B718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33A778-F55F-F0F8-1974-D085CB62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123F04-1088-485C-ECF8-F9972E34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787042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B2D23-ECB7-04BA-6D6E-03BC5EAB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9861B8-1A56-E1E8-0316-B6A62D707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FE9C3-0B84-5BD2-5143-5A961307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AB21C-CE52-A878-1F27-CB07F723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55067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0DF7E2-B4B1-F2FC-7B99-3B7A166AE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B96018-2353-6652-C281-EC9742AF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6FCA9-DB76-8C10-FEE1-3B9C1FC0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95515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11C8-3655-5727-B2AD-2C90722FD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BC73C-406B-3A96-E0D5-EF0073E5B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6CABB-2651-B039-ADE1-E5B2CC879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C1748-FC3A-4FDF-979C-A0C4646BF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6D365-CC9A-B154-B061-9CF445A6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31CCE-A1D1-D3A8-A884-6ABA0EE1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0332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0E17-9887-379C-9B87-C0778C14C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6CE834-02C8-4FF9-E7B9-D545B9B2C1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21891-0103-3248-7C28-C3A04AF9C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A61E5-F410-1B74-E4B0-45527FBA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5F72B-7B85-EFF9-384C-16626465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D0E01C-59C9-C610-2276-D6A1FA9D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384359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21F0C-CD6B-DE8D-E0E4-03C76D788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9D70EC-EC41-D4D4-77B1-4E90A8263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C406A-471C-11B3-A96A-37BE0C247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A6151-8FA5-C1CC-3102-00A85878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60CD2-EF2D-D58C-7E80-97F334A7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35712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599E5-7E6B-197E-3766-865846A35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697C6-4DC6-82A0-0617-3C8C15B24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1A65E-C94A-13DD-27D5-646573E8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0061D-214A-D19C-D84F-9B8CF478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6BDD-6E7D-39F2-B3C8-2326B8012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07754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ACC53-1FAD-738D-DF01-BE909F58A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7A986-1CBB-9EE9-9DB9-1C2F51EFF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FD237-54FA-EDFB-AB78-6048ED2B3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66A13-734D-D04E-911D-00573212091D}" type="datetimeFigureOut">
              <a:rPr lang="en-LK" smtClean="0"/>
              <a:t>05/04/2026</a:t>
            </a:fld>
            <a:endParaRPr lang="en-L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046DD-E012-6A7A-C715-3A81E2076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F78C2-D58C-781F-39DF-0823FD6B3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DD70AB-EDFF-3F4D-9BFE-AAA1BCAA8D2F}" type="slidenum">
              <a:rPr lang="en-LK" smtClean="0"/>
              <a:t>‹#›</a:t>
            </a:fld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79467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18" Type="http://schemas.openxmlformats.org/officeDocument/2006/relationships/image" Target="../media/image29.jpeg"/><Relationship Id="rId3" Type="http://schemas.openxmlformats.org/officeDocument/2006/relationships/image" Target="../media/image14.jpg"/><Relationship Id="rId21" Type="http://schemas.openxmlformats.org/officeDocument/2006/relationships/hyperlink" Target="https://www.wikicorporates.org/wiki/Brake_Bros_Ltd" TargetMode="Externa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g"/><Relationship Id="rId2" Type="http://schemas.openxmlformats.org/officeDocument/2006/relationships/image" Target="../media/image3.png"/><Relationship Id="rId16" Type="http://schemas.openxmlformats.org/officeDocument/2006/relationships/image" Target="../media/image27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png"/><Relationship Id="rId19" Type="http://schemas.openxmlformats.org/officeDocument/2006/relationships/hyperlink" Target="https://www.playpennies.com/vouchers/hollandandbarrett.com" TargetMode="External"/><Relationship Id="rId4" Type="http://schemas.openxmlformats.org/officeDocument/2006/relationships/image" Target="../media/image15.jpeg"/><Relationship Id="rId9" Type="http://schemas.openxmlformats.org/officeDocument/2006/relationships/image" Target="../media/image20.jpg"/><Relationship Id="rId1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ncerresearchuk.org/about-cancer/treatment/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12.png"/><Relationship Id="rId5" Type="http://schemas.openxmlformats.org/officeDocument/2006/relationships/image" Target="../media/image53.jpeg"/><Relationship Id="rId10" Type="http://schemas.openxmlformats.org/officeDocument/2006/relationships/image" Target="../media/image11.png"/><Relationship Id="rId4" Type="http://schemas.openxmlformats.org/officeDocument/2006/relationships/image" Target="../media/image52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10" Type="http://schemas.openxmlformats.org/officeDocument/2006/relationships/image" Target="../media/image43.jpg"/><Relationship Id="rId4" Type="http://schemas.openxmlformats.org/officeDocument/2006/relationships/image" Target="../media/image56.jp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diagramDrawing" Target="../diagrams/drawing1.xml"/><Relationship Id="rId3" Type="http://schemas.openxmlformats.org/officeDocument/2006/relationships/image" Target="../media/image62.jpg"/><Relationship Id="rId7" Type="http://schemas.openxmlformats.org/officeDocument/2006/relationships/image" Target="../media/image65.png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63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3.png"/><Relationship Id="rId9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62.jpg"/><Relationship Id="rId7" Type="http://schemas.openxmlformats.org/officeDocument/2006/relationships/image" Target="../media/image7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CE66BA2-7FF3-118A-ECEC-C802CBDD9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93"/>
          <a:stretch>
            <a:fillRect/>
          </a:stretch>
        </p:blipFill>
        <p:spPr>
          <a:xfrm>
            <a:off x="0" y="-3269"/>
            <a:ext cx="9200720" cy="6907768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D3B2ED-4C35-C57B-8368-49BB4289A5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939" b="-1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E2C040-9D2F-82E6-2E7A-9F2EAB434889}"/>
              </a:ext>
            </a:extLst>
          </p:cNvPr>
          <p:cNvSpPr txBox="1"/>
          <p:nvPr/>
        </p:nvSpPr>
        <p:spPr>
          <a:xfrm>
            <a:off x="403412" y="4027938"/>
            <a:ext cx="640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Helvetica" pitchFamily="2" charset="0"/>
              </a:rPr>
              <a:t>Good things Comes in               </a:t>
            </a:r>
            <a:r>
              <a:rPr lang="en-GB" sz="2800" b="1" dirty="0" err="1">
                <a:solidFill>
                  <a:schemeClr val="bg1"/>
                </a:solidFill>
                <a:latin typeface="Helvetica" pitchFamily="2" charset="0"/>
              </a:rPr>
              <a:t>anic</a:t>
            </a:r>
            <a:r>
              <a:rPr lang="en-GB" sz="2800" b="1" dirty="0">
                <a:solidFill>
                  <a:schemeClr val="bg1"/>
                </a:solidFill>
                <a:latin typeface="Helvetica" pitchFamily="2" charset="0"/>
              </a:rPr>
              <a:t> </a:t>
            </a:r>
            <a:endParaRPr lang="en-GB" sz="28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21" name="Picture 20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7F430E7E-BB4E-F6DC-93AB-CACCE3520E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114"/>
          <a:stretch>
            <a:fillRect/>
          </a:stretch>
        </p:blipFill>
        <p:spPr>
          <a:xfrm>
            <a:off x="4141582" y="4027938"/>
            <a:ext cx="1916322" cy="6935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A2E63C6-48CF-3771-2F22-F53BFF2D95AA}"/>
              </a:ext>
            </a:extLst>
          </p:cNvPr>
          <p:cNvSpPr txBox="1"/>
          <p:nvPr/>
        </p:nvSpPr>
        <p:spPr>
          <a:xfrm>
            <a:off x="403412" y="4647413"/>
            <a:ext cx="5564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Revolutionizing snacking and hydration with authentic,</a:t>
            </a:r>
          </a:p>
          <a:p>
            <a:r>
              <a:rPr lang="en-GB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organic, and sustainable products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1C9E9BB-AA57-619F-098C-94CE58087D3B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27" name="Round Same-side Corner of Rectangle 26">
            <a:extLst>
              <a:ext uri="{FF2B5EF4-FFF2-40B4-BE49-F238E27FC236}">
                <a16:creationId xmlns:a16="http://schemas.microsoft.com/office/drawing/2014/main" id="{1D3FB2B1-F15D-5A04-8CB5-52B0FB7B7449}"/>
              </a:ext>
            </a:extLst>
          </p:cNvPr>
          <p:cNvSpPr/>
          <p:nvPr/>
        </p:nvSpPr>
        <p:spPr>
          <a:xfrm rot="5400000">
            <a:off x="1270314" y="269626"/>
            <a:ext cx="1836530" cy="4377161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D503B6A-6B97-5D02-8249-7F71C81BD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17" y="1889208"/>
            <a:ext cx="3249827" cy="10949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5F82766-919F-CE5F-A2D3-7F6A7D1709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5694" r="33308"/>
          <a:stretch>
            <a:fillRect/>
          </a:stretch>
        </p:blipFill>
        <p:spPr>
          <a:xfrm>
            <a:off x="2487554" y="5286459"/>
            <a:ext cx="481751" cy="15541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3AEB54-6A1D-C04E-D5B3-B4E725605D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446" r="34556"/>
          <a:stretch>
            <a:fillRect/>
          </a:stretch>
        </p:blipFill>
        <p:spPr>
          <a:xfrm>
            <a:off x="2151941" y="5288988"/>
            <a:ext cx="481751" cy="1554115"/>
          </a:xfrm>
          <a:prstGeom prst="rect">
            <a:avLst/>
          </a:prstGeom>
        </p:spPr>
      </p:pic>
      <p:pic>
        <p:nvPicPr>
          <p:cNvPr id="35" name="Picture 34" descr="A bottle of fruit mix&#10;&#10;AI-generated content may be incorrect.">
            <a:extLst>
              <a:ext uri="{FF2B5EF4-FFF2-40B4-BE49-F238E27FC236}">
                <a16:creationId xmlns:a16="http://schemas.microsoft.com/office/drawing/2014/main" id="{D192E256-7103-443A-F5BE-1B0A39D546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5111" r="36835"/>
          <a:stretch>
            <a:fillRect/>
          </a:stretch>
        </p:blipFill>
        <p:spPr>
          <a:xfrm>
            <a:off x="1851931" y="5270900"/>
            <a:ext cx="435977" cy="1554115"/>
          </a:xfrm>
          <a:prstGeom prst="rect">
            <a:avLst/>
          </a:prstGeom>
        </p:spPr>
      </p:pic>
      <p:pic>
        <p:nvPicPr>
          <p:cNvPr id="37" name="Picture 36" descr="A glass bottle with a label&#10;&#10;AI-generated content may be incorrect.">
            <a:extLst>
              <a:ext uri="{FF2B5EF4-FFF2-40B4-BE49-F238E27FC236}">
                <a16:creationId xmlns:a16="http://schemas.microsoft.com/office/drawing/2014/main" id="{0718AF70-C4D8-F255-4A69-BCDFB8DAC30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1864" r="31733"/>
          <a:stretch>
            <a:fillRect/>
          </a:stretch>
        </p:blipFill>
        <p:spPr>
          <a:xfrm>
            <a:off x="1512461" y="5270900"/>
            <a:ext cx="565752" cy="155411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5E08B5C-811E-30E8-75AE-608473F3687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59802"/>
          <a:stretch>
            <a:fillRect/>
          </a:stretch>
        </p:blipFill>
        <p:spPr>
          <a:xfrm>
            <a:off x="2656943" y="5270900"/>
            <a:ext cx="624724" cy="155411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E59FB5B-4C45-76B3-73AC-B48D330A018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4609" r="30012"/>
          <a:stretch>
            <a:fillRect/>
          </a:stretch>
        </p:blipFill>
        <p:spPr>
          <a:xfrm>
            <a:off x="376494" y="5156531"/>
            <a:ext cx="590299" cy="1668484"/>
          </a:xfrm>
          <a:prstGeom prst="rect">
            <a:avLst/>
          </a:prstGeom>
        </p:spPr>
      </p:pic>
      <p:pic>
        <p:nvPicPr>
          <p:cNvPr id="49" name="Picture 48" descr="A bottle of blue liquid&#10;&#10;AI-generated content may be incorrect.">
            <a:extLst>
              <a:ext uri="{FF2B5EF4-FFF2-40B4-BE49-F238E27FC236}">
                <a16:creationId xmlns:a16="http://schemas.microsoft.com/office/drawing/2014/main" id="{41D8158C-0934-B7F4-26C5-780ACF24180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4464" t="17733" r="30061" b="19605"/>
          <a:stretch>
            <a:fillRect/>
          </a:stretch>
        </p:blipFill>
        <p:spPr>
          <a:xfrm>
            <a:off x="1142027" y="5293744"/>
            <a:ext cx="606503" cy="1413663"/>
          </a:xfrm>
          <a:prstGeom prst="rect">
            <a:avLst/>
          </a:prstGeom>
        </p:spPr>
      </p:pic>
      <p:pic>
        <p:nvPicPr>
          <p:cNvPr id="50" name="Picture 49" descr="A bottle of pink liquid&#10;&#10;AI-generated content may be incorrect.">
            <a:extLst>
              <a:ext uri="{FF2B5EF4-FFF2-40B4-BE49-F238E27FC236}">
                <a16:creationId xmlns:a16="http://schemas.microsoft.com/office/drawing/2014/main" id="{4E1B3249-3F7B-E46D-4AB2-21D97666361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0317" r="27414"/>
          <a:stretch>
            <a:fillRect/>
          </a:stretch>
        </p:blipFill>
        <p:spPr>
          <a:xfrm>
            <a:off x="809837" y="5192121"/>
            <a:ext cx="560367" cy="1754817"/>
          </a:xfrm>
          <a:prstGeom prst="rect">
            <a:avLst/>
          </a:prstGeom>
        </p:spPr>
      </p:pic>
      <p:pic>
        <p:nvPicPr>
          <p:cNvPr id="52" name="Picture 51" descr="A close up of food&#10;&#10;AI-generated content may be incorrect.">
            <a:extLst>
              <a:ext uri="{FF2B5EF4-FFF2-40B4-BE49-F238E27FC236}">
                <a16:creationId xmlns:a16="http://schemas.microsoft.com/office/drawing/2014/main" id="{52EC42AC-B348-2E3D-5EAF-6F6E71E92E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69645" y="5598730"/>
            <a:ext cx="2991828" cy="11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1FEC-F503-A444-EDD8-B5F24BC30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578AA18-EC66-9C15-8BFB-749DEA577892}"/>
              </a:ext>
            </a:extLst>
          </p:cNvPr>
          <p:cNvSpPr/>
          <p:nvPr/>
        </p:nvSpPr>
        <p:spPr>
          <a:xfrm>
            <a:off x="5882" y="1908820"/>
            <a:ext cx="12192000" cy="4961411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1B9524-F9FC-1FF9-4CD1-ACCEC1C85688}"/>
              </a:ext>
            </a:extLst>
          </p:cNvPr>
          <p:cNvSpPr txBox="1"/>
          <p:nvPr/>
        </p:nvSpPr>
        <p:spPr>
          <a:xfrm>
            <a:off x="899671" y="3517458"/>
            <a:ext cx="10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92D050"/>
                </a:solidFill>
                <a:latin typeface="Helvetica" pitchFamily="2" charset="0"/>
              </a:rPr>
              <a:t>“ORGANIC ORIGINS FOR REAL GOODNESS”</a:t>
            </a:r>
            <a:endParaRPr lang="en-GB" sz="3600" dirty="0">
              <a:solidFill>
                <a:srgbClr val="92D050"/>
              </a:solidFill>
              <a:latin typeface="Helvetica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52E2279-8F8D-B3A4-C787-BA6837EF683A}"/>
              </a:ext>
            </a:extLst>
          </p:cNvPr>
          <p:cNvSpPr/>
          <p:nvPr/>
        </p:nvSpPr>
        <p:spPr>
          <a:xfrm>
            <a:off x="899671" y="4281739"/>
            <a:ext cx="9975158" cy="820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3"/>
                </a:solidFill>
              </a:rPr>
              <a:t>Bringing to the UK organic and natural drinks and snacks</a:t>
            </a:r>
            <a:endParaRPr lang="en-LK" sz="2000" b="1" dirty="0">
              <a:solidFill>
                <a:schemeClr val="accent3"/>
              </a:solidFill>
            </a:endParaRPr>
          </a:p>
        </p:txBody>
      </p:sp>
      <p:pic>
        <p:nvPicPr>
          <p:cNvPr id="6" name="Picture 5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C725BB5C-8626-CC10-1A09-E4A70871FA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936"/>
          <a:stretch>
            <a:fillRect/>
          </a:stretch>
        </p:blipFill>
        <p:spPr>
          <a:xfrm>
            <a:off x="3976406" y="2404889"/>
            <a:ext cx="4231276" cy="1539708"/>
          </a:xfrm>
          <a:prstGeom prst="rect">
            <a:avLst/>
          </a:prstGeom>
        </p:spPr>
      </p:pic>
      <p:pic>
        <p:nvPicPr>
          <p:cNvPr id="9" name="Picture 8" descr="A coconut with a straw on a tree branch&#10;&#10;AI-generated content may be incorrect.">
            <a:extLst>
              <a:ext uri="{FF2B5EF4-FFF2-40B4-BE49-F238E27FC236}">
                <a16:creationId xmlns:a16="http://schemas.microsoft.com/office/drawing/2014/main" id="{CB558085-4B2E-2EC1-3153-9A13228047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" t="45312" r="32" b="3912"/>
          <a:stretch>
            <a:fillRect/>
          </a:stretch>
        </p:blipFill>
        <p:spPr>
          <a:xfrm>
            <a:off x="0" y="-1192604"/>
            <a:ext cx="12197882" cy="30891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8D4C01-B9A5-7A3F-7286-BC242723E192}"/>
              </a:ext>
            </a:extLst>
          </p:cNvPr>
          <p:cNvSpPr txBox="1"/>
          <p:nvPr/>
        </p:nvSpPr>
        <p:spPr>
          <a:xfrm>
            <a:off x="158060" y="5421899"/>
            <a:ext cx="2858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K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Helvetica" pitchFamily="2" charset="0"/>
              </a:rPr>
              <a:t>Routes to market</a:t>
            </a:r>
          </a:p>
        </p:txBody>
      </p:sp>
      <p:pic>
        <p:nvPicPr>
          <p:cNvPr id="1030" name="Picture 6" descr="Dundeis - Natural Health Trade Summit">
            <a:extLst>
              <a:ext uri="{FF2B5EF4-FFF2-40B4-BE49-F238E27FC236}">
                <a16:creationId xmlns:a16="http://schemas.microsoft.com/office/drawing/2014/main" id="{E44C36A2-D77E-E69B-4978-360F454DB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19" y="6006707"/>
            <a:ext cx="718865" cy="40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LF | Marketing Resources">
            <a:extLst>
              <a:ext uri="{FF2B5EF4-FFF2-40B4-BE49-F238E27FC236}">
                <a16:creationId xmlns:a16="http://schemas.microsoft.com/office/drawing/2014/main" id="{B8E245EA-6338-1E53-7DCC-A11A821D97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6" r="18804"/>
          <a:stretch>
            <a:fillRect/>
          </a:stretch>
        </p:blipFill>
        <p:spPr bwMode="auto">
          <a:xfrm>
            <a:off x="1062148" y="6006707"/>
            <a:ext cx="908360" cy="40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002C215-B8EC-A033-B1CF-1D45BBDCDE78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17" name="Picture 10" descr="UK's First Organic Supermarket | Planet Organic">
            <a:extLst>
              <a:ext uri="{FF2B5EF4-FFF2-40B4-BE49-F238E27FC236}">
                <a16:creationId xmlns:a16="http://schemas.microsoft.com/office/drawing/2014/main" id="{65D89F7D-4901-7CD4-CA27-3AEF7693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845" y="5983720"/>
            <a:ext cx="756927" cy="47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Whole Foods Market - Wikipedia">
            <a:extLst>
              <a:ext uri="{FF2B5EF4-FFF2-40B4-BE49-F238E27FC236}">
                <a16:creationId xmlns:a16="http://schemas.microsoft.com/office/drawing/2014/main" id="{14173068-2F40-E6EB-A99D-8CC9B8A01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033" y="5977767"/>
            <a:ext cx="475353" cy="49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red rectangular sign with white text&#10;&#10;AI-generated content may be incorrect.">
            <a:extLst>
              <a:ext uri="{FF2B5EF4-FFF2-40B4-BE49-F238E27FC236}">
                <a16:creationId xmlns:a16="http://schemas.microsoft.com/office/drawing/2014/main" id="{DACB2E8B-5D38-4CA3-56B9-D06EAB003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2249" y="6010877"/>
            <a:ext cx="633871" cy="421038"/>
          </a:xfrm>
          <a:prstGeom prst="rect">
            <a:avLst/>
          </a:prstGeom>
        </p:spPr>
      </p:pic>
      <p:pic>
        <p:nvPicPr>
          <p:cNvPr id="22" name="Picture 21" descr="A black and white logo&#10;&#10;AI-generated content may be incorrect.">
            <a:extLst>
              <a:ext uri="{FF2B5EF4-FFF2-40B4-BE49-F238E27FC236}">
                <a16:creationId xmlns:a16="http://schemas.microsoft.com/office/drawing/2014/main" id="{D165A8AF-961A-4DE1-B5EA-DD3A980DE6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1483" y="6018642"/>
            <a:ext cx="1100624" cy="3920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F639FFE-14FB-DABC-FBDA-75ED80960EC6}"/>
              </a:ext>
            </a:extLst>
          </p:cNvPr>
          <p:cNvSpPr txBox="1"/>
          <p:nvPr/>
        </p:nvSpPr>
        <p:spPr>
          <a:xfrm>
            <a:off x="4605215" y="5439225"/>
            <a:ext cx="5910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K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Helvetica" pitchFamily="2" charset="0"/>
              </a:rPr>
              <a:t>Our customers and online platforms</a:t>
            </a:r>
          </a:p>
        </p:txBody>
      </p:sp>
      <p:pic>
        <p:nvPicPr>
          <p:cNvPr id="1042" name="Picture 18" descr="Amazon | Brands of the World™ | Download vector logos and logotypes">
            <a:extLst>
              <a:ext uri="{FF2B5EF4-FFF2-40B4-BE49-F238E27FC236}">
                <a16:creationId xmlns:a16="http://schemas.microsoft.com/office/drawing/2014/main" id="{802CC78E-54DC-ECB2-B141-353003CB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38" y="5983719"/>
            <a:ext cx="475353" cy="48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C62FD3E-4F4B-C9F4-9BD2-6C17177186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45540" y="5975784"/>
            <a:ext cx="712468" cy="475352"/>
          </a:xfrm>
          <a:prstGeom prst="rect">
            <a:avLst/>
          </a:prstGeom>
        </p:spPr>
      </p:pic>
      <p:pic>
        <p:nvPicPr>
          <p:cNvPr id="19460" name="Picture 4" descr="Wanis International Foods">
            <a:extLst>
              <a:ext uri="{FF2B5EF4-FFF2-40B4-BE49-F238E27FC236}">
                <a16:creationId xmlns:a16="http://schemas.microsoft.com/office/drawing/2014/main" id="{3CCA2D37-06DC-A81D-24E3-A54411056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584" y="6018641"/>
            <a:ext cx="392003" cy="39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Sell wholesale to independent retailers worldwide | Faire for brands">
            <a:extLst>
              <a:ext uri="{FF2B5EF4-FFF2-40B4-BE49-F238E27FC236}">
                <a16:creationId xmlns:a16="http://schemas.microsoft.com/office/drawing/2014/main" id="{D6EC39F7-83F0-6F95-66AB-25E6088CC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644" y="5977767"/>
            <a:ext cx="477262" cy="47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Nisa - Coventry City Centre">
            <a:extLst>
              <a:ext uri="{FF2B5EF4-FFF2-40B4-BE49-F238E27FC236}">
                <a16:creationId xmlns:a16="http://schemas.microsoft.com/office/drawing/2014/main" id="{38D2F405-7A3B-B85C-0D20-B6AE624B1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541" y="5970457"/>
            <a:ext cx="902452" cy="48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Costcutter unveils major rebranding programme | Talking Retail">
            <a:extLst>
              <a:ext uri="{FF2B5EF4-FFF2-40B4-BE49-F238E27FC236}">
                <a16:creationId xmlns:a16="http://schemas.microsoft.com/office/drawing/2014/main" id="{DE27C0C6-6855-29CA-C09E-7E72A6915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553" y="5960816"/>
            <a:ext cx="964284" cy="48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4" name="Picture 18" descr="Londis - Teynham | Sittingbourne">
            <a:extLst>
              <a:ext uri="{FF2B5EF4-FFF2-40B4-BE49-F238E27FC236}">
                <a16:creationId xmlns:a16="http://schemas.microsoft.com/office/drawing/2014/main" id="{393BC15D-A542-B883-B6D8-A6BFF29A4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9273" y="5956755"/>
            <a:ext cx="473056" cy="47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A5B836-1957-B1D1-AECD-B37ECD9713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82571" y="5954653"/>
            <a:ext cx="477262" cy="4772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87BD28-7383-35FB-4517-0ABE1B0094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4600988" y="6006708"/>
            <a:ext cx="834452" cy="4655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DB7A8B-BAD4-B070-5200-30625CBE11E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5435440" y="6029454"/>
            <a:ext cx="967740" cy="32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5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9619AC6-CAEA-B4EC-84FB-0834AFDE0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5264" r="2323" b="7803"/>
          <a:stretch>
            <a:fillRect/>
          </a:stretch>
        </p:blipFill>
        <p:spPr bwMode="auto">
          <a:xfrm>
            <a:off x="-149352" y="10"/>
            <a:ext cx="5968261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02B914-E3DD-A9D6-E9F7-46E635048F24}"/>
              </a:ext>
            </a:extLst>
          </p:cNvPr>
          <p:cNvSpPr txBox="1"/>
          <p:nvPr/>
        </p:nvSpPr>
        <p:spPr>
          <a:xfrm>
            <a:off x="188712" y="443345"/>
            <a:ext cx="36022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A</a:t>
            </a:r>
            <a:r>
              <a:rPr lang="si-LK" sz="4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BOUT</a:t>
            </a:r>
          </a:p>
          <a:p>
            <a:r>
              <a:rPr lang="si-LK" sz="4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HELEBOOMI</a:t>
            </a:r>
          </a:p>
          <a:p>
            <a:r>
              <a:rPr lang="si-LK" sz="4400" b="1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PRODUCTS</a:t>
            </a:r>
            <a:endParaRPr lang="en-LK" sz="4400" b="1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BD7AE5-E858-A69F-4D7D-2A4491D01A27}"/>
              </a:ext>
            </a:extLst>
          </p:cNvPr>
          <p:cNvSpPr/>
          <p:nvPr/>
        </p:nvSpPr>
        <p:spPr>
          <a:xfrm>
            <a:off x="6019653" y="0"/>
            <a:ext cx="6258298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>
              <a:latin typeface="Helvetica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5CF6EA-0DF7-4290-F9D8-A0995B182BD3}"/>
              </a:ext>
            </a:extLst>
          </p:cNvPr>
          <p:cNvSpPr/>
          <p:nvPr/>
        </p:nvSpPr>
        <p:spPr>
          <a:xfrm>
            <a:off x="5971305" y="0"/>
            <a:ext cx="124696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9929ED0-365E-CC3A-2028-2D32DE9F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44" t="3711" r="878" b="3711"/>
          <a:stretch>
            <a:fillRect/>
          </a:stretch>
        </p:blipFill>
        <p:spPr>
          <a:xfrm>
            <a:off x="4261396" y="1939637"/>
            <a:ext cx="3419818" cy="3515592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A61263-0407-FD40-2C07-A11EB866B1CA}"/>
              </a:ext>
            </a:extLst>
          </p:cNvPr>
          <p:cNvSpPr txBox="1"/>
          <p:nvPr/>
        </p:nvSpPr>
        <p:spPr>
          <a:xfrm>
            <a:off x="7789583" y="211343"/>
            <a:ext cx="38440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GB" sz="2400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" pitchFamily="2" charset="0"/>
              </a:rPr>
              <a:t>Sustainability is at the heart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" pitchFamily="2" charset="0"/>
              </a:rPr>
              <a:t>Modern agricultural techniques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" pitchFamily="2" charset="0"/>
              </a:rPr>
              <a:t>Giving back to community (supporting local education)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" pitchFamily="2" charset="0"/>
              </a:rPr>
              <a:t>Eco friendly productions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" pitchFamily="2" charset="0"/>
              </a:rPr>
              <a:t>Supporting small scale farmers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LK" sz="24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LK" sz="2000" dirty="0">
              <a:solidFill>
                <a:schemeClr val="bg1"/>
              </a:solidFill>
            </a:endParaRPr>
          </a:p>
        </p:txBody>
      </p:sp>
      <p:sp>
        <p:nvSpPr>
          <p:cNvPr id="20" name="AutoShape 8" descr="34,600+ Sustainability Logo Stock Illustrations, Royalty-Free Vector  Graphics &amp; Clip Art - iStock">
            <a:extLst>
              <a:ext uri="{FF2B5EF4-FFF2-40B4-BE49-F238E27FC236}">
                <a16:creationId xmlns:a16="http://schemas.microsoft.com/office/drawing/2014/main" id="{AB415B2A-9B4A-5044-5E4A-2F7CDB94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LK"/>
          </a:p>
        </p:txBody>
      </p:sp>
      <p:pic>
        <p:nvPicPr>
          <p:cNvPr id="2068" name="Picture 20" descr="Vegan symbol Images - Free Download on Freepik">
            <a:extLst>
              <a:ext uri="{FF2B5EF4-FFF2-40B4-BE49-F238E27FC236}">
                <a16:creationId xmlns:a16="http://schemas.microsoft.com/office/drawing/2014/main" id="{01F14554-8E47-8AFC-F9CA-382E2A702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626" y="5459585"/>
            <a:ext cx="1003978" cy="100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DA1B74C-EF25-E807-9A9C-701496377E9D}"/>
              </a:ext>
            </a:extLst>
          </p:cNvPr>
          <p:cNvSpPr/>
          <p:nvPr/>
        </p:nvSpPr>
        <p:spPr>
          <a:xfrm>
            <a:off x="-121646" y="5796079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2072" name="Picture 24" descr="Vegetarian Vector Icon Organic Bio Eco Stock Vector (Royalty Free)  1555400489 | Shutterstock">
            <a:extLst>
              <a:ext uri="{FF2B5EF4-FFF2-40B4-BE49-F238E27FC236}">
                <a16:creationId xmlns:a16="http://schemas.microsoft.com/office/drawing/2014/main" id="{43750859-D1DF-2ABB-0024-DF2020F09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428" y="5455229"/>
            <a:ext cx="932266" cy="100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A green planet with leaves&#10;&#10;AI-generated content may be incorrect.">
            <a:extLst>
              <a:ext uri="{FF2B5EF4-FFF2-40B4-BE49-F238E27FC236}">
                <a16:creationId xmlns:a16="http://schemas.microsoft.com/office/drawing/2014/main" id="{6724E64C-7579-2351-841B-1B799B304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824" y="5455229"/>
            <a:ext cx="1003978" cy="100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0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7D2E-D8E8-9774-C019-307531C4F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OCONUT TREE HILL (2025) All You Should Know BEFORE You Go (w/ Reviews)">
            <a:extLst>
              <a:ext uri="{FF2B5EF4-FFF2-40B4-BE49-F238E27FC236}">
                <a16:creationId xmlns:a16="http://schemas.microsoft.com/office/drawing/2014/main" id="{480963EA-04BA-ECAD-1D5D-18E0AE94A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t="57425" r="65" b="19857"/>
          <a:stretch>
            <a:fillRect/>
          </a:stretch>
        </p:blipFill>
        <p:spPr bwMode="auto">
          <a:xfrm>
            <a:off x="-3956" y="-102818"/>
            <a:ext cx="12199270" cy="153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FE96DA-4E5B-6846-4026-41AF39F685DA}"/>
              </a:ext>
            </a:extLst>
          </p:cNvPr>
          <p:cNvSpPr/>
          <p:nvPr/>
        </p:nvSpPr>
        <p:spPr>
          <a:xfrm>
            <a:off x="-3956" y="1182144"/>
            <a:ext cx="12192000" cy="5675856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6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GB" sz="1600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GB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LK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LK" sz="16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2E03B1-518A-4380-B278-B6093B880E9F}"/>
              </a:ext>
            </a:extLst>
          </p:cNvPr>
          <p:cNvSpPr txBox="1"/>
          <p:nvPr/>
        </p:nvSpPr>
        <p:spPr>
          <a:xfrm>
            <a:off x="307824" y="2540056"/>
            <a:ext cx="6064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2D050"/>
                </a:solidFill>
                <a:latin typeface="Helvetica" pitchFamily="2" charset="0"/>
              </a:rPr>
              <a:t>PRODUCT PLACEMENT</a:t>
            </a:r>
          </a:p>
          <a:p>
            <a:r>
              <a:rPr lang="en-GB" sz="2800" b="1" dirty="0">
                <a:solidFill>
                  <a:srgbClr val="92D050"/>
                </a:solidFill>
                <a:latin typeface="Helvetica" pitchFamily="2" charset="0"/>
              </a:rPr>
              <a:t>(Our Customers) </a:t>
            </a:r>
            <a:endParaRPr lang="en-GB" sz="2800" dirty="0">
              <a:solidFill>
                <a:srgbClr val="92D050"/>
              </a:solidFill>
              <a:latin typeface="Helvetica" pitchFamily="2" charset="0"/>
            </a:endParaRPr>
          </a:p>
        </p:txBody>
      </p:sp>
      <p:pic>
        <p:nvPicPr>
          <p:cNvPr id="6" name="Picture 5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190B476D-EBDD-3A93-E515-9FCB88405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936"/>
          <a:stretch>
            <a:fillRect/>
          </a:stretch>
        </p:blipFill>
        <p:spPr>
          <a:xfrm>
            <a:off x="-264294" y="1422338"/>
            <a:ext cx="4231276" cy="1539708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6F31C18-C777-19EB-0BFD-EB3519824FB2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F7D9B4-1BDC-E029-F2F3-C46AC5809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612" y="1737557"/>
            <a:ext cx="5141094" cy="48197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F34B17-7E88-0404-EFFB-0E79A180B7B8}"/>
              </a:ext>
            </a:extLst>
          </p:cNvPr>
          <p:cNvSpPr txBox="1"/>
          <p:nvPr/>
        </p:nvSpPr>
        <p:spPr>
          <a:xfrm>
            <a:off x="330178" y="3672341"/>
            <a:ext cx="62394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Natural hydration and organic snacking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Allegan free concept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Suitable for anyone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Suitable for hotel mini bars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Foot Ball clubs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On the go snacking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Gyms, cafés, restaurants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</a:rPr>
              <a:t>End users</a:t>
            </a:r>
          </a:p>
        </p:txBody>
      </p:sp>
    </p:spTree>
    <p:extLst>
      <p:ext uri="{BB962C8B-B14F-4D97-AF65-F5344CB8AC3E}">
        <p14:creationId xmlns:p14="http://schemas.microsoft.com/office/powerpoint/2010/main" val="130695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CFE75F-6390-4A13-A32B-2AA295CCA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CE780F-3EEA-8B65-56AD-864CA54C6337}"/>
              </a:ext>
            </a:extLst>
          </p:cNvPr>
          <p:cNvSpPr txBox="1"/>
          <p:nvPr/>
        </p:nvSpPr>
        <p:spPr>
          <a:xfrm>
            <a:off x="4351519" y="1426228"/>
            <a:ext cx="3505200" cy="31146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rPr>
              <a:t>Great Taste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rPr>
              <a:t>Award Winners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rPr>
              <a:t>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747A2-6B89-3CE0-1BB5-28821F93F505}"/>
              </a:ext>
            </a:extLst>
          </p:cNvPr>
          <p:cNvSpPr txBox="1"/>
          <p:nvPr/>
        </p:nvSpPr>
        <p:spPr>
          <a:xfrm>
            <a:off x="3655807" y="5031189"/>
            <a:ext cx="5182474" cy="1671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bg1"/>
                </a:solidFill>
              </a:rPr>
              <a:t>(Organic Coconut Rolls &amp;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bg1"/>
                </a:solidFill>
              </a:rPr>
              <a:t>Natural  Soursop Juice)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BAEF06-AB74-442C-8C30-B88233FD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DFD9AA5-A6A4-499F-BB09-5CD7F8145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F499571-4EEA-4442-B71C-2972335B3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FFC7284-7A71-4F33-AB06-E0D1EB1CAF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27F758D-B23C-459E-AD21-6621782C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8DD5D69-A882-48D7-ACFB-68E2DC6B04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2432BD6-3DCC-4397-BD7F-3FE84F321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829185-6353-4E3C-B082-AA7F51939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B7BB359-8B77-484C-B9CD-6376139A3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A96BE9D-5B3B-4CA9-8895-33FAA3804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840E2BF-E954-4173-BF70-2DAE9E19A0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125B5A-DFAC-4B6D-B14F-287F8C436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AF4804F-69E5-479A-9F45-C0E4631715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CA5C733-38F9-4D36-A78D-0AB08CCBB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A88E50E-BBAA-D135-F2E3-E4D8B79AA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44" y="1426228"/>
            <a:ext cx="2716022" cy="3839736"/>
          </a:xfrm>
          <a:custGeom>
            <a:avLst/>
            <a:gdLst/>
            <a:ahLst/>
            <a:cxnLst/>
            <a:rect l="l" t="t" r="r" b="b"/>
            <a:pathLst>
              <a:path w="2619375" h="1860000">
                <a:moveTo>
                  <a:pt x="0" y="0"/>
                </a:moveTo>
                <a:lnTo>
                  <a:pt x="2619375" y="0"/>
                </a:lnTo>
                <a:lnTo>
                  <a:pt x="2619375" y="1860000"/>
                </a:lnTo>
                <a:lnTo>
                  <a:pt x="0" y="186000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BA8307-1709-C1F4-9C31-DEC0E0394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758" y="1539773"/>
            <a:ext cx="2672674" cy="3778454"/>
          </a:xfrm>
          <a:custGeom>
            <a:avLst/>
            <a:gdLst/>
            <a:ahLst/>
            <a:cxnLst/>
            <a:rect l="l" t="t" r="r" b="b"/>
            <a:pathLst>
              <a:path w="2619375" h="1860000">
                <a:moveTo>
                  <a:pt x="0" y="0"/>
                </a:moveTo>
                <a:lnTo>
                  <a:pt x="2619375" y="0"/>
                </a:lnTo>
                <a:lnTo>
                  <a:pt x="2619375" y="1860000"/>
                </a:lnTo>
                <a:lnTo>
                  <a:pt x="0" y="186000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BE1CBEF-E011-2F0D-CF51-292CC3F8173E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</p:spTree>
    <p:extLst>
      <p:ext uri="{BB962C8B-B14F-4D97-AF65-F5344CB8AC3E}">
        <p14:creationId xmlns:p14="http://schemas.microsoft.com/office/powerpoint/2010/main" val="3281128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D082E2-8B8A-814A-853C-6CFAEC2EB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147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5219E59-FC2F-34E4-67B9-47294F4AE94B}"/>
              </a:ext>
            </a:extLst>
          </p:cNvPr>
          <p:cNvSpPr/>
          <p:nvPr/>
        </p:nvSpPr>
        <p:spPr>
          <a:xfrm>
            <a:off x="6723529" y="455594"/>
            <a:ext cx="4730798" cy="646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3E56AD-D4D2-829B-856F-2B52F83FB69E}"/>
              </a:ext>
            </a:extLst>
          </p:cNvPr>
          <p:cNvSpPr txBox="1"/>
          <p:nvPr/>
        </p:nvSpPr>
        <p:spPr>
          <a:xfrm>
            <a:off x="5354397" y="455594"/>
            <a:ext cx="6099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 err="1">
                <a:solidFill>
                  <a:schemeClr val="bg1"/>
                </a:solidFill>
                <a:latin typeface="Helvetica" pitchFamily="2" charset="0"/>
              </a:rPr>
              <a:t>Oorg</a:t>
            </a:r>
            <a:r>
              <a:rPr lang="en-GB" sz="3600" b="1" dirty="0">
                <a:solidFill>
                  <a:schemeClr val="bg1"/>
                </a:solidFill>
                <a:latin typeface="Helvetica" pitchFamily="2" charset="0"/>
              </a:rPr>
              <a:t> – Allergen free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E1B37AA-9F88-A43F-482A-8EF9E05B12D1}"/>
              </a:ext>
            </a:extLst>
          </p:cNvPr>
          <p:cNvSpPr/>
          <p:nvPr/>
        </p:nvSpPr>
        <p:spPr>
          <a:xfrm>
            <a:off x="9979046" y="6052905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14" name="Picture 13" descr="A group of logos of different brands&#10;&#10;AI-generated content may be incorrect.">
            <a:extLst>
              <a:ext uri="{FF2B5EF4-FFF2-40B4-BE49-F238E27FC236}">
                <a16:creationId xmlns:a16="http://schemas.microsoft.com/office/drawing/2014/main" id="{8D322694-6F58-A406-A622-A893EE08A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2" y="3429000"/>
            <a:ext cx="4984473" cy="3276637"/>
          </a:xfrm>
          <a:prstGeom prst="rect">
            <a:avLst/>
          </a:prstGeom>
        </p:spPr>
      </p:pic>
      <p:pic>
        <p:nvPicPr>
          <p:cNvPr id="18" name="Picture 17" descr="A blue and green logo&#10;&#10;AI-generated content may be incorrect.">
            <a:extLst>
              <a:ext uri="{FF2B5EF4-FFF2-40B4-BE49-F238E27FC236}">
                <a16:creationId xmlns:a16="http://schemas.microsoft.com/office/drawing/2014/main" id="{6FE47E61-F1DA-F321-1A74-B91ECD00C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82" y="1351743"/>
            <a:ext cx="10916445" cy="1942787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B1DDE53-4B86-3593-BE1D-921C818E3BDE}"/>
              </a:ext>
            </a:extLst>
          </p:cNvPr>
          <p:cNvSpPr/>
          <p:nvPr/>
        </p:nvSpPr>
        <p:spPr>
          <a:xfrm>
            <a:off x="5660199" y="4703258"/>
            <a:ext cx="4730798" cy="6463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9C53A-A697-3276-6677-F742FB5691EB}"/>
              </a:ext>
            </a:extLst>
          </p:cNvPr>
          <p:cNvSpPr txBox="1"/>
          <p:nvPr/>
        </p:nvSpPr>
        <p:spPr>
          <a:xfrm>
            <a:off x="3324427" y="4710296"/>
            <a:ext cx="6205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600" b="1" dirty="0">
                <a:solidFill>
                  <a:schemeClr val="bg1"/>
                </a:solidFill>
                <a:latin typeface="Helvetica" pitchFamily="2" charset="0"/>
              </a:rPr>
              <a:t>Due-Diligence</a:t>
            </a:r>
            <a:endParaRPr lang="en-LK" sz="3600" b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93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C09E4D-7B73-F944-2EB2-E12EAD02E054}"/>
              </a:ext>
            </a:extLst>
          </p:cNvPr>
          <p:cNvSpPr/>
          <p:nvPr/>
        </p:nvSpPr>
        <p:spPr>
          <a:xfrm>
            <a:off x="-139485" y="0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575197-2D24-3F3D-FBA8-8DECC3BAB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73440">
            <a:off x="5079594" y="-331366"/>
            <a:ext cx="7143863" cy="71513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36F615-8D2B-C36A-BB1B-26E9AA05559D}"/>
              </a:ext>
            </a:extLst>
          </p:cNvPr>
          <p:cNvSpPr txBox="1"/>
          <p:nvPr/>
        </p:nvSpPr>
        <p:spPr>
          <a:xfrm>
            <a:off x="237642" y="1490008"/>
            <a:ext cx="5093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C6D8B6"/>
                </a:solidFill>
                <a:latin typeface="Helvetica" pitchFamily="2" charset="0"/>
              </a:rPr>
              <a:t>STRENGTHS</a:t>
            </a:r>
          </a:p>
          <a:p>
            <a:endParaRPr lang="en-LK" sz="54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7" name="Picture 6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85729E56-0B10-00B5-A436-95B0CFE97B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114"/>
          <a:stretch>
            <a:fillRect/>
          </a:stretch>
        </p:blipFill>
        <p:spPr>
          <a:xfrm>
            <a:off x="-139487" y="618407"/>
            <a:ext cx="3425124" cy="1239617"/>
          </a:xfrm>
          <a:prstGeom prst="rect">
            <a:avLst/>
          </a:prstGeom>
        </p:spPr>
      </p:pic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047872FB-03E4-2FAD-9A1D-AD4C051BC4FF}"/>
              </a:ext>
            </a:extLst>
          </p:cNvPr>
          <p:cNvSpPr/>
          <p:nvPr/>
        </p:nvSpPr>
        <p:spPr>
          <a:xfrm rot="5400000">
            <a:off x="1449091" y="1378857"/>
            <a:ext cx="1394845" cy="4572001"/>
          </a:xfrm>
          <a:prstGeom prst="round2SameRect">
            <a:avLst/>
          </a:prstGeom>
          <a:solidFill>
            <a:srgbClr val="C6D8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9402F1-6DF1-C76D-4D9C-E70D6C33D3F9}"/>
              </a:ext>
            </a:extLst>
          </p:cNvPr>
          <p:cNvSpPr txBox="1"/>
          <p:nvPr/>
        </p:nvSpPr>
        <p:spPr>
          <a:xfrm>
            <a:off x="0" y="3348032"/>
            <a:ext cx="4034181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Organic king coconut Water</a:t>
            </a:r>
          </a:p>
          <a:p>
            <a:r>
              <a:rPr lang="en-GB" sz="1600" dirty="0">
                <a:latin typeface="Montserrat" pitchFamily="2" charset="77"/>
              </a:rPr>
              <a:t>Packed With Natural Electrolytes</a:t>
            </a:r>
            <a:endParaRPr lang="en-LK" sz="1600" dirty="0">
              <a:latin typeface="Montserrat" pitchFamily="2" charset="77"/>
            </a:endParaRPr>
          </a:p>
          <a:p>
            <a:endParaRPr lang="en-GB" sz="3200" b="1" dirty="0"/>
          </a:p>
          <a:p>
            <a:endParaRPr lang="en-LK" sz="3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92973C-6D02-E284-89D1-CD74812A1DC7}"/>
              </a:ext>
            </a:extLst>
          </p:cNvPr>
          <p:cNvSpPr txBox="1"/>
          <p:nvPr/>
        </p:nvSpPr>
        <p:spPr>
          <a:xfrm>
            <a:off x="372533" y="4786489"/>
            <a:ext cx="4249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Natural electrorytes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High in Pottasium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Sweet &amp; Tangy Flavour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Natural Rejuvernation fruit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Remedy from hangover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K" dirty="0">
              <a:solidFill>
                <a:srgbClr val="C6D8B6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C4BAD12-05CF-862D-794F-221816A52AE8}"/>
              </a:ext>
            </a:extLst>
          </p:cNvPr>
          <p:cNvSpPr/>
          <p:nvPr/>
        </p:nvSpPr>
        <p:spPr>
          <a:xfrm>
            <a:off x="10023675" y="124754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</p:spTree>
    <p:extLst>
      <p:ext uri="{BB962C8B-B14F-4D97-AF65-F5344CB8AC3E}">
        <p14:creationId xmlns:p14="http://schemas.microsoft.com/office/powerpoint/2010/main" val="26818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F5894-AE4B-C571-9A73-73724644B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D2DA7A-698F-48E3-C005-F7E53972B92E}"/>
              </a:ext>
            </a:extLst>
          </p:cNvPr>
          <p:cNvSpPr/>
          <p:nvPr/>
        </p:nvSpPr>
        <p:spPr>
          <a:xfrm>
            <a:off x="-69743" y="6766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FF0BD-F0DB-5245-9CC8-63C175E71A6C}"/>
              </a:ext>
            </a:extLst>
          </p:cNvPr>
          <p:cNvSpPr txBox="1"/>
          <p:nvPr/>
        </p:nvSpPr>
        <p:spPr>
          <a:xfrm>
            <a:off x="237642" y="1096453"/>
            <a:ext cx="4194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C6D8B6"/>
                </a:solidFill>
                <a:latin typeface="Helvetica" pitchFamily="2" charset="0"/>
              </a:rPr>
              <a:t>STRENGTHS</a:t>
            </a:r>
          </a:p>
          <a:p>
            <a:endParaRPr lang="en-LK" sz="36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7" name="Picture 6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3656DB4C-6C04-AF04-6C9C-70A78BFD21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114"/>
          <a:stretch>
            <a:fillRect/>
          </a:stretch>
        </p:blipFill>
        <p:spPr>
          <a:xfrm>
            <a:off x="-139487" y="224852"/>
            <a:ext cx="2820689" cy="1020861"/>
          </a:xfrm>
          <a:prstGeom prst="rect">
            <a:avLst/>
          </a:prstGeom>
        </p:spPr>
      </p:pic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90B4DE79-3173-4B23-073F-728F7D8A275F}"/>
              </a:ext>
            </a:extLst>
          </p:cNvPr>
          <p:cNvSpPr/>
          <p:nvPr/>
        </p:nvSpPr>
        <p:spPr>
          <a:xfrm rot="5400000">
            <a:off x="1706118" y="-72067"/>
            <a:ext cx="880790" cy="4572001"/>
          </a:xfrm>
          <a:prstGeom prst="round2SameRect">
            <a:avLst/>
          </a:prstGeom>
          <a:solidFill>
            <a:srgbClr val="C6D8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597AE1-DD94-5127-2B10-A53B7F1F4B16}"/>
              </a:ext>
            </a:extLst>
          </p:cNvPr>
          <p:cNvSpPr txBox="1"/>
          <p:nvPr/>
        </p:nvSpPr>
        <p:spPr>
          <a:xfrm>
            <a:off x="237642" y="1862844"/>
            <a:ext cx="399019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Organic king coconut water</a:t>
            </a:r>
          </a:p>
          <a:p>
            <a:r>
              <a:rPr lang="en-US" sz="1600" dirty="0">
                <a:latin typeface="Montserrat" pitchFamily="2" charset="77"/>
              </a:rPr>
              <a:t>Hibiscus &amp; Blue Butterfly Pea Flavors</a:t>
            </a:r>
            <a:endParaRPr lang="en-LK" sz="1600" dirty="0">
              <a:latin typeface="Montserrat" pitchFamily="2" charset="77"/>
            </a:endParaRPr>
          </a:p>
          <a:p>
            <a:endParaRPr lang="en-GB" sz="3200" b="1" dirty="0"/>
          </a:p>
          <a:p>
            <a:endParaRPr lang="en-LK" sz="3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E1A50-2EBD-AFC5-E5B0-0EBB9E05D089}"/>
              </a:ext>
            </a:extLst>
          </p:cNvPr>
          <p:cNvSpPr txBox="1"/>
          <p:nvPr/>
        </p:nvSpPr>
        <p:spPr>
          <a:xfrm>
            <a:off x="219675" y="2824607"/>
            <a:ext cx="550587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K" sz="2400" b="1" dirty="0">
                <a:solidFill>
                  <a:srgbClr val="C6D8B6"/>
                </a:solidFill>
              </a:rPr>
              <a:t>Blue Butterfly Pea king coconut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K" dirty="0">
              <a:solidFill>
                <a:srgbClr val="C6D8B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Regualating Diabetes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Good for brain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Act as a Anti – aging particle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K" dirty="0">
                <a:solidFill>
                  <a:srgbClr val="C6D8B6"/>
                </a:solidFill>
              </a:rPr>
              <a:t>Supports skin</a:t>
            </a:r>
            <a:r>
              <a:rPr lang="en-US" dirty="0">
                <a:solidFill>
                  <a:srgbClr val="C6D8B6"/>
                </a:solidFill>
              </a:rPr>
              <a:t> with hydration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D8B6"/>
                </a:solidFill>
              </a:rPr>
              <a:t>Rehydration to Eyes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6D8B6"/>
              </a:solidFill>
            </a:endParaRPr>
          </a:p>
          <a:p>
            <a:r>
              <a:rPr lang="en-LK" sz="2400" b="1" dirty="0">
                <a:solidFill>
                  <a:srgbClr val="C6D8B6"/>
                </a:solidFill>
              </a:rPr>
              <a:t>Hibiscus king coconut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6D8B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D8B6"/>
                </a:solidFill>
              </a:rPr>
              <a:t>Rich with anti oxidants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D8B6"/>
                </a:solidFill>
              </a:rPr>
              <a:t>Improving liver health and gut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D8B6"/>
                </a:solidFill>
              </a:rPr>
              <a:t>Immune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6D8B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K" dirty="0">
              <a:solidFill>
                <a:srgbClr val="C6D8B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K" dirty="0">
              <a:solidFill>
                <a:srgbClr val="C6D8B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K" dirty="0">
              <a:solidFill>
                <a:srgbClr val="C6D8B6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6EAAEC-B7E1-E7D3-A19E-E86CA1177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978" y="878869"/>
            <a:ext cx="5908916" cy="54864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CA84D-91F1-CA3A-8A95-4FC06718F6C5}"/>
              </a:ext>
            </a:extLst>
          </p:cNvPr>
          <p:cNvSpPr txBox="1"/>
          <p:nvPr/>
        </p:nvSpPr>
        <p:spPr>
          <a:xfrm>
            <a:off x="4782355" y="4795687"/>
            <a:ext cx="1557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Organic</a:t>
            </a:r>
          </a:p>
          <a:p>
            <a:pPr algn="r"/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King Coconut</a:t>
            </a:r>
          </a:p>
          <a:p>
            <a:pPr algn="r"/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Water with</a:t>
            </a:r>
          </a:p>
          <a:p>
            <a:pPr algn="r"/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Hibiscus</a:t>
            </a:r>
            <a:endParaRPr lang="en-LK" sz="2000" dirty="0">
              <a:solidFill>
                <a:schemeClr val="bg1"/>
              </a:solidFill>
              <a:latin typeface="AcmeFont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BAA74C-4801-C3CB-226A-8105AC87FEC3}"/>
              </a:ext>
            </a:extLst>
          </p:cNvPr>
          <p:cNvSpPr txBox="1"/>
          <p:nvPr/>
        </p:nvSpPr>
        <p:spPr>
          <a:xfrm>
            <a:off x="9646791" y="945332"/>
            <a:ext cx="20534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Organic</a:t>
            </a:r>
          </a:p>
          <a:p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King Coconut</a:t>
            </a:r>
          </a:p>
          <a:p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Water with</a:t>
            </a:r>
          </a:p>
          <a:p>
            <a:r>
              <a:rPr lang="en-GB" sz="2000" dirty="0">
                <a:solidFill>
                  <a:schemeClr val="bg1"/>
                </a:solidFill>
                <a:latin typeface="AcmeFont" pitchFamily="2" charset="0"/>
              </a:rPr>
              <a:t>Blue Butterfly Pea</a:t>
            </a:r>
            <a:endParaRPr lang="en-LK" sz="2000" dirty="0">
              <a:solidFill>
                <a:schemeClr val="bg1"/>
              </a:solidFill>
              <a:latin typeface="AcmeFon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71656B-1000-EA9F-D6F6-BED791EAB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30238" flipV="1">
            <a:off x="5039383" y="4077302"/>
            <a:ext cx="1086997" cy="3256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E28A02-1DCD-2597-A06F-EBCE2C53A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083971">
            <a:off x="9700816" y="2320791"/>
            <a:ext cx="1086997" cy="223567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9A5B9A1-012C-0A48-7973-261B7F3560DD}"/>
              </a:ext>
            </a:extLst>
          </p:cNvPr>
          <p:cNvSpPr/>
          <p:nvPr/>
        </p:nvSpPr>
        <p:spPr>
          <a:xfrm>
            <a:off x="10117776" y="4556186"/>
            <a:ext cx="1624495" cy="162449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50800" dir="5400000" algn="ctr" rotWithShape="0">
              <a:srgbClr val="30266C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CA8841-BD77-2E7C-BBAF-1090084938D8}"/>
              </a:ext>
            </a:extLst>
          </p:cNvPr>
          <p:cNvSpPr txBox="1"/>
          <p:nvPr/>
        </p:nvSpPr>
        <p:spPr>
          <a:xfrm>
            <a:off x="8980192" y="4982112"/>
            <a:ext cx="3928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K" sz="2400" b="1" dirty="0">
                <a:solidFill>
                  <a:schemeClr val="bg1"/>
                </a:solidFill>
              </a:rPr>
              <a:t>First to the</a:t>
            </a:r>
          </a:p>
          <a:p>
            <a:pPr algn="ctr"/>
            <a:r>
              <a:rPr lang="en-LK" sz="2400" b="1" dirty="0">
                <a:solidFill>
                  <a:schemeClr val="bg1"/>
                </a:solidFill>
              </a:rPr>
              <a:t>UK Market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EBCC71C-D24A-1C06-93ED-DFD22C27B689}"/>
              </a:ext>
            </a:extLst>
          </p:cNvPr>
          <p:cNvSpPr/>
          <p:nvPr/>
        </p:nvSpPr>
        <p:spPr>
          <a:xfrm>
            <a:off x="10093417" y="84823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</p:spTree>
    <p:extLst>
      <p:ext uri="{BB962C8B-B14F-4D97-AF65-F5344CB8AC3E}">
        <p14:creationId xmlns:p14="http://schemas.microsoft.com/office/powerpoint/2010/main" val="506976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261762D-615A-2A6F-3762-8F3617662A9E}"/>
              </a:ext>
            </a:extLst>
          </p:cNvPr>
          <p:cNvSpPr/>
          <p:nvPr/>
        </p:nvSpPr>
        <p:spPr>
          <a:xfrm>
            <a:off x="-139485" y="0"/>
            <a:ext cx="12331485" cy="6879519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69F0392-66E3-14DD-B7B3-C5ABAA14D6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02" r="6804" b="-2"/>
          <a:stretch>
            <a:fillRect/>
          </a:stretch>
        </p:blipFill>
        <p:spPr>
          <a:xfrm>
            <a:off x="2604384" y="195726"/>
            <a:ext cx="2838847" cy="3274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2C7DBA-4CA0-99B8-A01D-7740F829E8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7" r="3339" b="-2"/>
          <a:stretch>
            <a:fillRect/>
          </a:stretch>
        </p:blipFill>
        <p:spPr>
          <a:xfrm>
            <a:off x="7253974" y="403112"/>
            <a:ext cx="3857625" cy="414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2B8BFF6-CFDF-93FF-D230-BDF5CD38228A}"/>
              </a:ext>
            </a:extLst>
          </p:cNvPr>
          <p:cNvCxnSpPr/>
          <p:nvPr/>
        </p:nvCxnSpPr>
        <p:spPr>
          <a:xfrm>
            <a:off x="5900738" y="214313"/>
            <a:ext cx="0" cy="59864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9C158849-55F4-AE66-9478-F108FA2F8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65" y="2154792"/>
            <a:ext cx="2521203" cy="27558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61A967E-C948-3062-59BB-393290ED3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110" y="3478628"/>
            <a:ext cx="2206585" cy="240669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2B951C2-F742-2CF6-A092-E20696AEF1D3}"/>
              </a:ext>
            </a:extLst>
          </p:cNvPr>
          <p:cNvSpPr txBox="1"/>
          <p:nvPr/>
        </p:nvSpPr>
        <p:spPr>
          <a:xfrm>
            <a:off x="77784" y="143878"/>
            <a:ext cx="25212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97200"/>
            <a:r>
              <a:rPr lang="en-GB" sz="2400" b="1" dirty="0">
                <a:solidFill>
                  <a:srgbClr val="C6D8B6"/>
                </a:solidFill>
                <a:latin typeface="Helvetica" pitchFamily="2" charset="0"/>
              </a:rPr>
              <a:t>Natural</a:t>
            </a:r>
          </a:p>
          <a:p>
            <a:pPr marL="144000" indent="-97200"/>
            <a:r>
              <a:rPr lang="en-GB" sz="2400" b="1" dirty="0">
                <a:solidFill>
                  <a:srgbClr val="C6D8B6"/>
                </a:solidFill>
                <a:latin typeface="Helvetica" pitchFamily="2" charset="0"/>
              </a:rPr>
              <a:t>Soursop</a:t>
            </a:r>
            <a:endParaRPr lang="en-LK" sz="24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F1FEDE-0E54-CE6F-D1B6-D7299D5A25BC}"/>
              </a:ext>
            </a:extLst>
          </p:cNvPr>
          <p:cNvSpPr txBox="1"/>
          <p:nvPr/>
        </p:nvSpPr>
        <p:spPr>
          <a:xfrm>
            <a:off x="179271" y="6054330"/>
            <a:ext cx="5266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u="sng" dirty="0">
                <a:solidFill>
                  <a:schemeClr val="bg1"/>
                </a:solidFill>
                <a:latin typeface="Montserrat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https://www.cancerresearchuk.org/about-cancer/treatment/</a:t>
            </a:r>
            <a:endParaRPr lang="en-GB" sz="1000" u="sng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GB" sz="1000" u="sng" dirty="0">
                <a:solidFill>
                  <a:schemeClr val="bg1"/>
                </a:solidFill>
                <a:latin typeface="Montserrat" pitchFamily="2" charset="77"/>
              </a:rPr>
              <a:t>complementary-alternative-therapies/individual-therapies/graviola</a:t>
            </a:r>
            <a:endParaRPr lang="en-LK" sz="1000" u="sng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276EA5-364B-FB5F-266D-DAC5D304C369}"/>
              </a:ext>
            </a:extLst>
          </p:cNvPr>
          <p:cNvSpPr txBox="1"/>
          <p:nvPr/>
        </p:nvSpPr>
        <p:spPr>
          <a:xfrm>
            <a:off x="-1689962" y="6472441"/>
            <a:ext cx="52667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u="sng" dirty="0">
                <a:solidFill>
                  <a:schemeClr val="bg1"/>
                </a:solidFill>
                <a:latin typeface="Montserrat" pitchFamily="2" charset="77"/>
              </a:rPr>
              <a:t>https://</a:t>
            </a:r>
            <a:r>
              <a:rPr lang="en-GB" sz="1000" u="sng" dirty="0" err="1">
                <a:solidFill>
                  <a:schemeClr val="bg1"/>
                </a:solidFill>
                <a:latin typeface="Montserrat" pitchFamily="2" charset="77"/>
              </a:rPr>
              <a:t>pmc.ncbi.nlm.nih.gov</a:t>
            </a:r>
            <a:r>
              <a:rPr lang="en-GB" sz="1000" u="sng" dirty="0">
                <a:solidFill>
                  <a:schemeClr val="bg1"/>
                </a:solidFill>
                <a:latin typeface="Montserrat" pitchFamily="2" charset="77"/>
              </a:rPr>
              <a:t>/articles/PMC6091294/</a:t>
            </a:r>
            <a:endParaRPr lang="en-LK" sz="1000" u="sng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2A91F3-2C8B-3AE2-C0CB-79DE753A7549}"/>
              </a:ext>
            </a:extLst>
          </p:cNvPr>
          <p:cNvSpPr txBox="1"/>
          <p:nvPr/>
        </p:nvSpPr>
        <p:spPr>
          <a:xfrm>
            <a:off x="119374" y="992876"/>
            <a:ext cx="3614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Fights cancer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Treats stomach ailments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Good for parasite infections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Good for hypertension and</a:t>
            </a:r>
          </a:p>
          <a:p>
            <a:r>
              <a:rPr lang="en-GB" sz="1200" dirty="0">
                <a:solidFill>
                  <a:schemeClr val="bg1"/>
                </a:solidFill>
              </a:rPr>
              <a:t>        rheumatism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</a:rPr>
              <a:t>Good for blood purification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30EA2D-9D40-C937-5055-969D87196F61}"/>
              </a:ext>
            </a:extLst>
          </p:cNvPr>
          <p:cNvSpPr txBox="1"/>
          <p:nvPr/>
        </p:nvSpPr>
        <p:spPr>
          <a:xfrm>
            <a:off x="6485087" y="4940884"/>
            <a:ext cx="25212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97200"/>
            <a:r>
              <a:rPr lang="en-GB" sz="2800" b="1" dirty="0">
                <a:solidFill>
                  <a:srgbClr val="C6D8B6"/>
                </a:solidFill>
                <a:latin typeface="Helvetica" pitchFamily="2" charset="0"/>
              </a:rPr>
              <a:t>Natural</a:t>
            </a:r>
          </a:p>
          <a:p>
            <a:pPr marL="144000" indent="-97200"/>
            <a:r>
              <a:rPr lang="en-GB" sz="2800" b="1" dirty="0">
                <a:solidFill>
                  <a:srgbClr val="C6D8B6"/>
                </a:solidFill>
                <a:latin typeface="Helvetica" pitchFamily="2" charset="0"/>
              </a:rPr>
              <a:t>Jackfruit</a:t>
            </a:r>
            <a:endParaRPr lang="en-LK" sz="28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191035-5F2B-F7EA-A90E-1F204CFA3207}"/>
              </a:ext>
            </a:extLst>
          </p:cNvPr>
          <p:cNvSpPr txBox="1"/>
          <p:nvPr/>
        </p:nvSpPr>
        <p:spPr>
          <a:xfrm>
            <a:off x="8336866" y="4987147"/>
            <a:ext cx="37101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Can use as a food supplement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High score in vitamins &amp; Minerals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Antioxidant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Support health and boosts immune system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DE4950C-1D62-1AB5-34E7-20FE8D30B440}"/>
              </a:ext>
            </a:extLst>
          </p:cNvPr>
          <p:cNvSpPr/>
          <p:nvPr/>
        </p:nvSpPr>
        <p:spPr>
          <a:xfrm>
            <a:off x="10023675" y="143878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38" name="12-point Star 37">
            <a:extLst>
              <a:ext uri="{FF2B5EF4-FFF2-40B4-BE49-F238E27FC236}">
                <a16:creationId xmlns:a16="http://schemas.microsoft.com/office/drawing/2014/main" id="{A92FA577-0D73-FEDA-C704-B748DA57758C}"/>
              </a:ext>
            </a:extLst>
          </p:cNvPr>
          <p:cNvSpPr/>
          <p:nvPr/>
        </p:nvSpPr>
        <p:spPr>
          <a:xfrm>
            <a:off x="3750209" y="2246633"/>
            <a:ext cx="1387063" cy="1387063"/>
          </a:xfrm>
          <a:prstGeom prst="star12">
            <a:avLst>
              <a:gd name="adj" fmla="val 34503"/>
            </a:avLst>
          </a:prstGeom>
          <a:solidFill>
            <a:schemeClr val="tx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sz="800" b="1" dirty="0">
                <a:solidFill>
                  <a:srgbClr val="FFC000"/>
                </a:solidFill>
              </a:rPr>
              <a:t>Amazon’s Choice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8E8912D-BF1A-5314-89E3-B0D8051EE583}"/>
              </a:ext>
            </a:extLst>
          </p:cNvPr>
          <p:cNvSpPr txBox="1"/>
          <p:nvPr/>
        </p:nvSpPr>
        <p:spPr>
          <a:xfrm>
            <a:off x="791825" y="4845344"/>
            <a:ext cx="3614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</a:rPr>
              <a:t>Cancer research UK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A7C5C7-EF08-3BCD-2196-C8A2578EB638}"/>
              </a:ext>
            </a:extLst>
          </p:cNvPr>
          <p:cNvSpPr txBox="1"/>
          <p:nvPr/>
        </p:nvSpPr>
        <p:spPr>
          <a:xfrm>
            <a:off x="3250597" y="5724358"/>
            <a:ext cx="3614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</a:rPr>
              <a:t>National library of medicine - USA</a:t>
            </a:r>
          </a:p>
        </p:txBody>
      </p:sp>
    </p:spTree>
    <p:extLst>
      <p:ext uri="{BB962C8B-B14F-4D97-AF65-F5344CB8AC3E}">
        <p14:creationId xmlns:p14="http://schemas.microsoft.com/office/powerpoint/2010/main" val="120032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9466-A48A-E3AB-E503-E65ABC0B2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E5AD3B-3C40-9C05-3E0C-7C0FD1B4317A}"/>
              </a:ext>
            </a:extLst>
          </p:cNvPr>
          <p:cNvSpPr/>
          <p:nvPr/>
        </p:nvSpPr>
        <p:spPr>
          <a:xfrm>
            <a:off x="-139485" y="0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F4715-8209-459D-D2D3-5659EB0520CB}"/>
              </a:ext>
            </a:extLst>
          </p:cNvPr>
          <p:cNvSpPr txBox="1"/>
          <p:nvPr/>
        </p:nvSpPr>
        <p:spPr>
          <a:xfrm>
            <a:off x="237641" y="1490008"/>
            <a:ext cx="9050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C6D8B6"/>
                </a:solidFill>
                <a:latin typeface="Helvetica" pitchFamily="2" charset="0"/>
              </a:rPr>
              <a:t>DRINKS RANGE</a:t>
            </a:r>
            <a:endParaRPr lang="en-LK" sz="54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9" name="Picture 8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3BF10AA3-732B-715C-1426-7141F9A72C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14"/>
          <a:stretch>
            <a:fillRect/>
          </a:stretch>
        </p:blipFill>
        <p:spPr>
          <a:xfrm>
            <a:off x="-139487" y="618407"/>
            <a:ext cx="3425124" cy="1239617"/>
          </a:xfrm>
          <a:prstGeom prst="rect">
            <a:avLst/>
          </a:prstGeom>
        </p:spPr>
      </p:pic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FB7695E1-762E-29A2-E8A2-425349EBBF05}"/>
              </a:ext>
            </a:extLst>
          </p:cNvPr>
          <p:cNvSpPr/>
          <p:nvPr/>
        </p:nvSpPr>
        <p:spPr>
          <a:xfrm rot="5400000">
            <a:off x="6872431" y="3382790"/>
            <a:ext cx="1265647" cy="5684775"/>
          </a:xfrm>
          <a:prstGeom prst="round2SameRect">
            <a:avLst/>
          </a:prstGeom>
          <a:solidFill>
            <a:srgbClr val="C6D8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53DCAB-BCF4-FA24-F376-278094B24D37}"/>
              </a:ext>
            </a:extLst>
          </p:cNvPr>
          <p:cNvSpPr txBox="1"/>
          <p:nvPr/>
        </p:nvSpPr>
        <p:spPr>
          <a:xfrm>
            <a:off x="4776914" y="5834062"/>
            <a:ext cx="56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Natural and mostly found in Southeast 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Act as High source of Vitamins &amp; Minerals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27004D-8033-ADA3-B61D-F2E9D22FF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270" y="2490612"/>
            <a:ext cx="4329729" cy="3445238"/>
          </a:xfrm>
          <a:prstGeom prst="rect">
            <a:avLst/>
          </a:prstGeom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384887-8E6B-F066-7432-02049C96B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16395">
            <a:off x="8873086" y="957726"/>
            <a:ext cx="4112298" cy="3747061"/>
          </a:xfrm>
          <a:prstGeom prst="rect">
            <a:avLst/>
          </a:prstGeom>
        </p:spPr>
      </p:pic>
      <p:pic>
        <p:nvPicPr>
          <p:cNvPr id="5122" name="Picture 2" descr="21,600+ Mango Fruit Tree Stock Photos, Pictures &amp; Royalty-Free Images -  iStock">
            <a:extLst>
              <a:ext uri="{FF2B5EF4-FFF2-40B4-BE49-F238E27FC236}">
                <a16:creationId xmlns:a16="http://schemas.microsoft.com/office/drawing/2014/main" id="{29376E60-E133-AEFC-52EE-0AEF50359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3"/>
          <a:stretch>
            <a:fillRect/>
          </a:stretch>
        </p:blipFill>
        <p:spPr bwMode="auto">
          <a:xfrm>
            <a:off x="-170886" y="4178185"/>
            <a:ext cx="2554858" cy="2693670"/>
          </a:xfrm>
          <a:prstGeom prst="corne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4256584-8E0D-86E1-9C1E-371C50B41F0C}"/>
              </a:ext>
            </a:extLst>
          </p:cNvPr>
          <p:cNvSpPr/>
          <p:nvPr/>
        </p:nvSpPr>
        <p:spPr>
          <a:xfrm>
            <a:off x="10023675" y="184714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12292" name="Picture 4" descr="Jackfruit 101: Nutrition, Benefits, Side Effects, and More">
            <a:extLst>
              <a:ext uri="{FF2B5EF4-FFF2-40B4-BE49-F238E27FC236}">
                <a16:creationId xmlns:a16="http://schemas.microsoft.com/office/drawing/2014/main" id="{1AEDAD53-00FE-4858-174B-3AE1C9B04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147" y="5599071"/>
            <a:ext cx="2250039" cy="126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SUGARLOAF PINEAPPLE FARM (2025) All You Should Know BEFORE You Go (w/  Reviews)">
            <a:extLst>
              <a:ext uri="{FF2B5EF4-FFF2-40B4-BE49-F238E27FC236}">
                <a16:creationId xmlns:a16="http://schemas.microsoft.com/office/drawing/2014/main" id="{9479FE0C-DA0A-4126-572E-5FF5809A6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62" y="3846588"/>
            <a:ext cx="1294194" cy="172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A glass bottle with a label&#10;&#10;AI-generated content may be incorrect.">
            <a:extLst>
              <a:ext uri="{FF2B5EF4-FFF2-40B4-BE49-F238E27FC236}">
                <a16:creationId xmlns:a16="http://schemas.microsoft.com/office/drawing/2014/main" id="{3A9E7DF6-F8F0-F853-A288-CB2EC0A88A2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1864" r="31733"/>
          <a:stretch>
            <a:fillRect/>
          </a:stretch>
        </p:blipFill>
        <p:spPr>
          <a:xfrm>
            <a:off x="4310739" y="2191186"/>
            <a:ext cx="1299860" cy="3570702"/>
          </a:xfrm>
          <a:prstGeom prst="rect">
            <a:avLst/>
          </a:prstGeom>
        </p:spPr>
      </p:pic>
      <p:pic>
        <p:nvPicPr>
          <p:cNvPr id="28" name="Picture 27" descr="A bottle of coconut water&#10;&#10;AI-generated content may be incorrect.">
            <a:extLst>
              <a:ext uri="{FF2B5EF4-FFF2-40B4-BE49-F238E27FC236}">
                <a16:creationId xmlns:a16="http://schemas.microsoft.com/office/drawing/2014/main" id="{488FFE7A-3E07-1915-55FD-B8E48BFCCD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90" y="1898799"/>
            <a:ext cx="3835400" cy="3835400"/>
          </a:xfrm>
          <a:prstGeom prst="rect">
            <a:avLst/>
          </a:prstGeom>
        </p:spPr>
      </p:pic>
      <p:pic>
        <p:nvPicPr>
          <p:cNvPr id="30" name="Picture 29" descr="A bottle of blue liquid&#10;&#10;AI-generated content may be incorrect.">
            <a:extLst>
              <a:ext uri="{FF2B5EF4-FFF2-40B4-BE49-F238E27FC236}">
                <a16:creationId xmlns:a16="http://schemas.microsoft.com/office/drawing/2014/main" id="{B791F529-1CEC-7661-D316-F412D7CD281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4464" t="17733" r="30061" b="19605"/>
          <a:stretch>
            <a:fillRect/>
          </a:stretch>
        </p:blipFill>
        <p:spPr>
          <a:xfrm>
            <a:off x="3364006" y="2127038"/>
            <a:ext cx="1423617" cy="3318228"/>
          </a:xfrm>
          <a:prstGeom prst="rect">
            <a:avLst/>
          </a:prstGeom>
        </p:spPr>
      </p:pic>
      <p:pic>
        <p:nvPicPr>
          <p:cNvPr id="32" name="Picture 31" descr="A bottle of pink liquid&#10;&#10;AI-generated content may be incorrect.">
            <a:extLst>
              <a:ext uri="{FF2B5EF4-FFF2-40B4-BE49-F238E27FC236}">
                <a16:creationId xmlns:a16="http://schemas.microsoft.com/office/drawing/2014/main" id="{031E468A-7D82-CF61-436F-D615FA8C56D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0317" r="27414"/>
          <a:stretch>
            <a:fillRect/>
          </a:stretch>
        </p:blipFill>
        <p:spPr>
          <a:xfrm>
            <a:off x="2449053" y="1887714"/>
            <a:ext cx="1294194" cy="405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61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E21120-A122-B2CD-245A-C128E596ED90}"/>
              </a:ext>
            </a:extLst>
          </p:cNvPr>
          <p:cNvSpPr/>
          <p:nvPr/>
        </p:nvSpPr>
        <p:spPr>
          <a:xfrm>
            <a:off x="-3956" y="1182144"/>
            <a:ext cx="12192000" cy="5675856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434CD-2C6C-86A9-9FF0-2863D2E9EB3E}"/>
              </a:ext>
            </a:extLst>
          </p:cNvPr>
          <p:cNvSpPr txBox="1"/>
          <p:nvPr/>
        </p:nvSpPr>
        <p:spPr>
          <a:xfrm>
            <a:off x="383189" y="2400636"/>
            <a:ext cx="426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92D050"/>
                </a:solidFill>
                <a:latin typeface="Helvetica" pitchFamily="2" charset="0"/>
              </a:rPr>
              <a:t>SNACKS</a:t>
            </a:r>
            <a:endParaRPr lang="en-GB" sz="3600" dirty="0">
              <a:solidFill>
                <a:srgbClr val="92D050"/>
              </a:solidFill>
              <a:latin typeface="Helvetica" pitchFamily="2" charset="0"/>
            </a:endParaRPr>
          </a:p>
        </p:txBody>
      </p:sp>
      <p:pic>
        <p:nvPicPr>
          <p:cNvPr id="7" name="Picture 6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22FFBB00-2B7A-E3BF-6145-AF4C77F2BC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936"/>
          <a:stretch>
            <a:fillRect/>
          </a:stretch>
        </p:blipFill>
        <p:spPr>
          <a:xfrm>
            <a:off x="-97445" y="1400978"/>
            <a:ext cx="3509371" cy="1277016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C3A4104-1571-9D1B-E677-2FA2D7C99204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D2E73B-F848-33AC-BDB1-FD81E155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9918" b="751"/>
          <a:stretch>
            <a:fillRect/>
          </a:stretch>
        </p:blipFill>
        <p:spPr>
          <a:xfrm>
            <a:off x="-3956" y="-151560"/>
            <a:ext cx="12181354" cy="13455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33BFC1-4A5D-15CE-100A-6B3529C65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627" y="155151"/>
            <a:ext cx="3531073" cy="33987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2F9B3A-4868-E06E-A0CD-337501733B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7998" y="1167266"/>
            <a:ext cx="3518374" cy="22448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40841D-26D8-7E99-6EB0-4829C40D8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7514" y="2090969"/>
            <a:ext cx="2192366" cy="2880360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44F6202-304A-FAFC-F544-19F11280376F}"/>
              </a:ext>
            </a:extLst>
          </p:cNvPr>
          <p:cNvSpPr/>
          <p:nvPr/>
        </p:nvSpPr>
        <p:spPr>
          <a:xfrm>
            <a:off x="10009073" y="52068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23" name="Picture 22" descr="A close-up of a bag of food&#10;&#10;AI-generated content may be incorrect.">
            <a:extLst>
              <a:ext uri="{FF2B5EF4-FFF2-40B4-BE49-F238E27FC236}">
                <a16:creationId xmlns:a16="http://schemas.microsoft.com/office/drawing/2014/main" id="{97737530-2F8D-9939-1556-9961DD0C75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10" y="2339308"/>
            <a:ext cx="7772400" cy="3540893"/>
          </a:xfrm>
          <a:prstGeom prst="rect">
            <a:avLst/>
          </a:prstGeom>
        </p:spPr>
      </p:pic>
      <p:pic>
        <p:nvPicPr>
          <p:cNvPr id="25" name="Picture 24" descr="A white cloud with red and black rays&#10;&#10;AI-generated content may be incorrect.">
            <a:extLst>
              <a:ext uri="{FF2B5EF4-FFF2-40B4-BE49-F238E27FC236}">
                <a16:creationId xmlns:a16="http://schemas.microsoft.com/office/drawing/2014/main" id="{E39BAF21-F255-F035-48E6-80E4EC03CF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1647" y="3765070"/>
            <a:ext cx="4321008" cy="27399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077549D-97C9-C14A-6AAD-104CF3624E1E}"/>
              </a:ext>
            </a:extLst>
          </p:cNvPr>
          <p:cNvSpPr txBox="1"/>
          <p:nvPr/>
        </p:nvSpPr>
        <p:spPr>
          <a:xfrm>
            <a:off x="8545973" y="5062671"/>
            <a:ext cx="2512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K" sz="1400" b="1" dirty="0"/>
              <a:t>BUT NOT TASTE FREE,</a:t>
            </a:r>
          </a:p>
          <a:p>
            <a:pPr algn="ctr"/>
            <a:r>
              <a:rPr lang="en-LK" sz="1400" b="1" dirty="0"/>
              <a:t>HIGHLY ADDICTIVE</a:t>
            </a:r>
          </a:p>
        </p:txBody>
      </p:sp>
      <p:pic>
        <p:nvPicPr>
          <p:cNvPr id="26" name="Picture 25" descr="A blue and green logo&#10;&#10;AI-generated content may be incorrect.">
            <a:extLst>
              <a:ext uri="{FF2B5EF4-FFF2-40B4-BE49-F238E27FC236}">
                <a16:creationId xmlns:a16="http://schemas.microsoft.com/office/drawing/2014/main" id="{4E6FF949-EAB1-6346-BB53-09726706D9C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091"/>
          <a:stretch>
            <a:fillRect/>
          </a:stretch>
        </p:blipFill>
        <p:spPr>
          <a:xfrm>
            <a:off x="574991" y="5647961"/>
            <a:ext cx="3131161" cy="58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23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C3070-D7AA-8777-2AFD-6CE39CDC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B1F8D84A-F066-1F0D-8ED3-E68411610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91" y="278467"/>
            <a:ext cx="12192001" cy="70856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8072DE-CCF7-DC42-EE9D-52263297BF11}"/>
              </a:ext>
            </a:extLst>
          </p:cNvPr>
          <p:cNvSpPr txBox="1"/>
          <p:nvPr/>
        </p:nvSpPr>
        <p:spPr>
          <a:xfrm>
            <a:off x="237641" y="1150068"/>
            <a:ext cx="9050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C6D8B6"/>
                </a:solidFill>
                <a:latin typeface="Helvetica" pitchFamily="2" charset="0"/>
              </a:rPr>
              <a:t>MARKET DRIVES</a:t>
            </a:r>
            <a:endParaRPr lang="en-LK" sz="48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9" name="Picture 8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4D341317-E176-DBD4-4DF0-FB2CA81D2D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114"/>
          <a:stretch>
            <a:fillRect/>
          </a:stretch>
        </p:blipFill>
        <p:spPr>
          <a:xfrm>
            <a:off x="-139487" y="278467"/>
            <a:ext cx="3425124" cy="12396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04DDCA-0918-E0C4-5CF6-31BA134C9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682" y="526228"/>
            <a:ext cx="3383699" cy="21907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62EEA4-5553-F6A1-5E85-D42A70C0C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414" y="1671051"/>
            <a:ext cx="3139796" cy="2011976"/>
          </a:xfrm>
          <a:prstGeom prst="rect">
            <a:avLst/>
          </a:prstGeom>
        </p:spPr>
      </p:pic>
      <p:sp>
        <p:nvSpPr>
          <p:cNvPr id="25" name="Rectangle 6">
            <a:extLst>
              <a:ext uri="{FF2B5EF4-FFF2-40B4-BE49-F238E27FC236}">
                <a16:creationId xmlns:a16="http://schemas.microsoft.com/office/drawing/2014/main" id="{5E4AC114-60AF-61B1-E4C3-A4C2A0BCB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231" y="4844360"/>
            <a:ext cx="5103577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LK" altLang="en-LK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• UK Organic market ~£3.2bn &amp; growing</a:t>
            </a:r>
            <a:endParaRPr kumimoji="0" lang="en-LK" altLang="en-LK" sz="9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LK" altLang="en-LK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• Clean-label &amp; functional hydration boom</a:t>
            </a:r>
            <a:endParaRPr kumimoji="0" lang="en-LK" altLang="en-LK" sz="9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LK" altLang="en-LK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• Allergen-free &amp; ethical sourcing priority</a:t>
            </a:r>
            <a:endParaRPr kumimoji="0" lang="en-LK" altLang="en-LK" sz="9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LK" altLang="en-LK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• Demand for world flavours &amp; authentic brand</a:t>
            </a:r>
          </a:p>
          <a:p>
            <a:r>
              <a:rPr lang="en-LK" altLang="en-LK" sz="1600" dirty="0">
                <a:solidFill>
                  <a:schemeClr val="bg1"/>
                </a:solidFill>
                <a:latin typeface="Calibri" panose="020F0502020204030204" pitchFamily="34" charset="0"/>
              </a:rPr>
              <a:t>• </a:t>
            </a:r>
            <a:r>
              <a:rPr lang="en-LK" altLang="en-LK" sz="2000" dirty="0">
                <a:solidFill>
                  <a:schemeClr val="bg1"/>
                </a:solidFill>
                <a:latin typeface="Calibri" panose="020F0502020204030204" pitchFamily="34" charset="0"/>
              </a:rPr>
              <a:t>Female Lead</a:t>
            </a:r>
            <a:endParaRPr lang="en-LK" altLang="en-LK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C54A06-0667-411F-D618-3D2D0078D6C5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5138" name="Picture 18" descr="Gráfico de ações de marketing digital de crescimento de gráfico de negócios  em fundo azul escuro. | Vetor Premium">
            <a:extLst>
              <a:ext uri="{FF2B5EF4-FFF2-40B4-BE49-F238E27FC236}">
                <a16:creationId xmlns:a16="http://schemas.microsoft.com/office/drawing/2014/main" id="{75610ABB-5163-D1E4-7357-E4858633D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1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6" t="12592" r="11241" b="15031"/>
          <a:stretch>
            <a:fillRect/>
          </a:stretch>
        </p:blipFill>
        <p:spPr bwMode="auto">
          <a:xfrm>
            <a:off x="301231" y="2071005"/>
            <a:ext cx="4461778" cy="2711205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714B2FDC-C89A-518D-5D2C-326ED7DD82D9}"/>
              </a:ext>
            </a:extLst>
          </p:cNvPr>
          <p:cNvGraphicFramePr/>
          <p:nvPr/>
        </p:nvGraphicFramePr>
        <p:xfrm>
          <a:off x="6497682" y="3591558"/>
          <a:ext cx="5535042" cy="3000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137567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coconuts and a bottle of juice&#10;&#10;AI-generated content may be incorrect.">
            <a:extLst>
              <a:ext uri="{FF2B5EF4-FFF2-40B4-BE49-F238E27FC236}">
                <a16:creationId xmlns:a16="http://schemas.microsoft.com/office/drawing/2014/main" id="{EAA322D1-2299-842C-717A-3C496DCE1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1742" cy="68972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65CDF5-CBFA-556E-26A5-46699C63ECC6}"/>
              </a:ext>
            </a:extLst>
          </p:cNvPr>
          <p:cNvSpPr txBox="1"/>
          <p:nvPr/>
        </p:nvSpPr>
        <p:spPr>
          <a:xfrm>
            <a:off x="2617760" y="941107"/>
            <a:ext cx="6863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Helvetica" pitchFamily="2" charset="0"/>
              </a:rPr>
              <a:t>New Products</a:t>
            </a:r>
          </a:p>
          <a:p>
            <a:pPr algn="ctr"/>
            <a:r>
              <a:rPr lang="en-GB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Helvetica" pitchFamily="2" charset="0"/>
              </a:rPr>
              <a:t>are Coming Soon in 2026</a:t>
            </a:r>
            <a:endParaRPr lang="en-LK" sz="4000" b="1" dirty="0">
              <a:solidFill>
                <a:schemeClr val="accent6">
                  <a:lumMod val="20000"/>
                  <a:lumOff val="80000"/>
                </a:schemeClr>
              </a:solidFill>
              <a:latin typeface="Helvetica" pitchFamily="2" charset="0"/>
            </a:endParaRPr>
          </a:p>
        </p:txBody>
      </p:sp>
      <p:pic>
        <p:nvPicPr>
          <p:cNvPr id="8" name="Picture 7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020F6644-D66C-3BE5-2E69-EBDE19AB98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114"/>
          <a:stretch>
            <a:fillRect/>
          </a:stretch>
        </p:blipFill>
        <p:spPr>
          <a:xfrm>
            <a:off x="4404732" y="285545"/>
            <a:ext cx="2850740" cy="1031737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5AEA468-E93D-DBA2-8BFE-98B347C1F3CA}"/>
              </a:ext>
            </a:extLst>
          </p:cNvPr>
          <p:cNvSpPr/>
          <p:nvPr/>
        </p:nvSpPr>
        <p:spPr>
          <a:xfrm>
            <a:off x="10093417" y="84823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</p:spTree>
    <p:extLst>
      <p:ext uri="{BB962C8B-B14F-4D97-AF65-F5344CB8AC3E}">
        <p14:creationId xmlns:p14="http://schemas.microsoft.com/office/powerpoint/2010/main" val="4183525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F8FEDC-3356-746F-6E14-CA1FB849F2AD}"/>
              </a:ext>
            </a:extLst>
          </p:cNvPr>
          <p:cNvSpPr/>
          <p:nvPr/>
        </p:nvSpPr>
        <p:spPr>
          <a:xfrm>
            <a:off x="-69743" y="0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35F9D-120E-60CD-6392-2B4954FE9A46}"/>
              </a:ext>
            </a:extLst>
          </p:cNvPr>
          <p:cNvSpPr txBox="1"/>
          <p:nvPr/>
        </p:nvSpPr>
        <p:spPr>
          <a:xfrm>
            <a:off x="237641" y="1490008"/>
            <a:ext cx="115965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C6D8B6"/>
                </a:solidFill>
                <a:latin typeface="Helvetica" pitchFamily="2" charset="0"/>
              </a:rPr>
              <a:t>RATE OF SALE </a:t>
            </a:r>
            <a:r>
              <a:rPr lang="en-GB" sz="3200" b="1" dirty="0">
                <a:solidFill>
                  <a:srgbClr val="C6D8B6"/>
                </a:solidFill>
                <a:latin typeface="Helvetica" pitchFamily="2" charset="0"/>
              </a:rPr>
              <a:t>(JANUARY  2025  UPTO NOW)</a:t>
            </a:r>
          </a:p>
          <a:p>
            <a:endParaRPr lang="en-GB" sz="3200" b="1" dirty="0">
              <a:solidFill>
                <a:srgbClr val="C6D8B6"/>
              </a:solidFill>
              <a:latin typeface="Helvetica" pitchFamily="2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Amazon – 32%.         [ (Soursop / Jackfruit – 68%        , Coconut Rolls – 32%.       ) ]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CLF – 47%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000" dirty="0" err="1">
                <a:solidFill>
                  <a:schemeClr val="bg1"/>
                </a:solidFill>
                <a:latin typeface="Helvetica" pitchFamily="2" charset="0"/>
              </a:rPr>
              <a:t>Dundeis</a:t>
            </a: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 – 27%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Geared up to scale 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UK warehousing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rgbClr val="C6D8B6"/>
              </a:solidFill>
              <a:latin typeface="Helvetica" pitchFamily="2" charset="0"/>
            </a:endParaRPr>
          </a:p>
          <a:p>
            <a:endParaRPr lang="en-LK" sz="54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7" name="Picture 6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E56DA239-3070-C101-B358-25B42E1254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14"/>
          <a:stretch>
            <a:fillRect/>
          </a:stretch>
        </p:blipFill>
        <p:spPr>
          <a:xfrm>
            <a:off x="-139487" y="618407"/>
            <a:ext cx="3425124" cy="123961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8EA6B76-D4E8-9270-EFA4-2FC5C086053C}"/>
              </a:ext>
            </a:extLst>
          </p:cNvPr>
          <p:cNvSpPr/>
          <p:nvPr/>
        </p:nvSpPr>
        <p:spPr>
          <a:xfrm>
            <a:off x="10023675" y="124754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pic>
        <p:nvPicPr>
          <p:cNvPr id="15" name="Picture 14" descr="A white arrow in a green circle&#10;&#10;AI-generated content may be incorrect.">
            <a:extLst>
              <a:ext uri="{FF2B5EF4-FFF2-40B4-BE49-F238E27FC236}">
                <a16:creationId xmlns:a16="http://schemas.microsoft.com/office/drawing/2014/main" id="{93513E00-10DE-8425-B82A-D7AE05057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867" y="2794093"/>
            <a:ext cx="487466" cy="487466"/>
          </a:xfrm>
          <a:prstGeom prst="rect">
            <a:avLst/>
          </a:prstGeom>
        </p:spPr>
      </p:pic>
      <p:pic>
        <p:nvPicPr>
          <p:cNvPr id="16" name="Picture 15" descr="A white arrow in a green circle&#10;&#10;AI-generated content may be incorrect.">
            <a:extLst>
              <a:ext uri="{FF2B5EF4-FFF2-40B4-BE49-F238E27FC236}">
                <a16:creationId xmlns:a16="http://schemas.microsoft.com/office/drawing/2014/main" id="{5CAEBCFF-5009-0590-4786-980F5820B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73" y="2794093"/>
            <a:ext cx="487466" cy="487466"/>
          </a:xfrm>
          <a:prstGeom prst="rect">
            <a:avLst/>
          </a:prstGeom>
        </p:spPr>
      </p:pic>
      <p:pic>
        <p:nvPicPr>
          <p:cNvPr id="17" name="Picture 16" descr="A white arrow in a green circle&#10;&#10;AI-generated content may be incorrect.">
            <a:extLst>
              <a:ext uri="{FF2B5EF4-FFF2-40B4-BE49-F238E27FC236}">
                <a16:creationId xmlns:a16="http://schemas.microsoft.com/office/drawing/2014/main" id="{139A64E7-E548-8962-B063-EC579D5D3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717" y="2794093"/>
            <a:ext cx="487466" cy="487466"/>
          </a:xfrm>
          <a:prstGeom prst="rect">
            <a:avLst/>
          </a:prstGeom>
        </p:spPr>
      </p:pic>
      <p:pic>
        <p:nvPicPr>
          <p:cNvPr id="18" name="Picture 17" descr="A white arrow in a green circle&#10;&#10;AI-generated content may be incorrect.">
            <a:extLst>
              <a:ext uri="{FF2B5EF4-FFF2-40B4-BE49-F238E27FC236}">
                <a16:creationId xmlns:a16="http://schemas.microsoft.com/office/drawing/2014/main" id="{235A7FFE-AC2D-847A-7DA4-8B2A8F9A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187" y="3327646"/>
            <a:ext cx="487466" cy="487466"/>
          </a:xfrm>
          <a:prstGeom prst="rect">
            <a:avLst/>
          </a:prstGeom>
        </p:spPr>
      </p:pic>
      <p:pic>
        <p:nvPicPr>
          <p:cNvPr id="19" name="Picture 18" descr="A white arrow in a green circle&#10;&#10;AI-generated content may be incorrect.">
            <a:extLst>
              <a:ext uri="{FF2B5EF4-FFF2-40B4-BE49-F238E27FC236}">
                <a16:creationId xmlns:a16="http://schemas.microsoft.com/office/drawing/2014/main" id="{B92533C5-5D4D-8AEA-D49D-3D74352D1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696" y="3730162"/>
            <a:ext cx="487466" cy="48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65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4BEBC-72BA-8551-5C3A-1E55F2D41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7415F7-7EBD-A1D7-D029-942C82100A88}"/>
              </a:ext>
            </a:extLst>
          </p:cNvPr>
          <p:cNvSpPr/>
          <p:nvPr/>
        </p:nvSpPr>
        <p:spPr>
          <a:xfrm>
            <a:off x="-69743" y="0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6B13E6E-D3B6-E417-71BC-12EBFF049C8E}"/>
              </a:ext>
            </a:extLst>
          </p:cNvPr>
          <p:cNvSpPr/>
          <p:nvPr/>
        </p:nvSpPr>
        <p:spPr>
          <a:xfrm>
            <a:off x="10023675" y="124754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CDC6E-C1DB-29C0-FD92-A3B18C49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95" y="-6061"/>
            <a:ext cx="8229600" cy="1143000"/>
          </a:xfrm>
        </p:spPr>
        <p:txBody>
          <a:bodyPr>
            <a:noAutofit/>
          </a:bodyPr>
          <a:lstStyle/>
          <a:p>
            <a:r>
              <a:rPr sz="3200" b="1" dirty="0">
                <a:solidFill>
                  <a:schemeClr val="bg1"/>
                </a:solidFill>
              </a:rPr>
              <a:t>Where OORG Sits vs What They Already Have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ECD042-A831-F48C-DB9F-E43AD005B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795805"/>
              </p:ext>
            </p:extLst>
          </p:nvPr>
        </p:nvGraphicFramePr>
        <p:xfrm>
          <a:off x="574729" y="1261693"/>
          <a:ext cx="11042541" cy="43342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22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69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158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Brand / Product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Organic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No Refined Sugar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Not From Concentrate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Ambient Shelf Stable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Allergen-Free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Ethical / Social Impact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Award Winning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chemeClr val="bg1"/>
                          </a:solidFill>
                        </a:rPr>
                        <a:t>Packaging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OORG Coconut Water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LK" sz="100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✔ Supports Children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★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Eco Carton / Pouch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OORG Soursop / Tropical Juices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✔ Supports Children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★ Great Taste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Glass / PET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OORG Coconut Rolls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N/A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✔ Supports Children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★ Great Taste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Pouch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Vita Coco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Carton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Innocent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✘ (Chilled)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PET Bottle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Tropicana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✘ (Concentrate)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✘ (Chilled)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Plastic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Deliciously Ella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N/A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✘ (Oat)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Bag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58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Ape Snacks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N/A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—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solidFill>
                            <a:schemeClr val="bg1"/>
                          </a:solidFill>
                        </a:rPr>
                        <a:t>Bag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" name="Picture 7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F07D95D3-0ED5-A0B2-F33A-BDC326A5F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94" y="1836845"/>
            <a:ext cx="223390" cy="223390"/>
          </a:xfrm>
          <a:prstGeom prst="ellipse">
            <a:avLst/>
          </a:prstGeom>
        </p:spPr>
      </p:pic>
      <p:pic>
        <p:nvPicPr>
          <p:cNvPr id="10" name="Picture 9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0F08908F-1CF4-51CF-CE9F-5BA779681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94" y="2830072"/>
            <a:ext cx="223390" cy="223390"/>
          </a:xfrm>
          <a:prstGeom prst="ellipse">
            <a:avLst/>
          </a:prstGeom>
        </p:spPr>
      </p:pic>
      <p:pic>
        <p:nvPicPr>
          <p:cNvPr id="12" name="Picture 11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37F4558-40DB-869B-146F-FB4C27990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94" y="4685148"/>
            <a:ext cx="223390" cy="223390"/>
          </a:xfrm>
          <a:prstGeom prst="ellipse">
            <a:avLst/>
          </a:prstGeom>
        </p:spPr>
      </p:pic>
      <p:pic>
        <p:nvPicPr>
          <p:cNvPr id="13" name="Picture 12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9CCC9655-762B-903D-A57A-E1ADD95A2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94" y="5189644"/>
            <a:ext cx="223390" cy="223390"/>
          </a:xfrm>
          <a:prstGeom prst="ellipse">
            <a:avLst/>
          </a:prstGeom>
        </p:spPr>
      </p:pic>
      <p:pic>
        <p:nvPicPr>
          <p:cNvPr id="14" name="Picture 13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B8807BF5-6D1C-2091-E8B6-24FB56AA2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746" y="1836845"/>
            <a:ext cx="223390" cy="223390"/>
          </a:xfrm>
          <a:prstGeom prst="ellipse">
            <a:avLst/>
          </a:prstGeom>
        </p:spPr>
      </p:pic>
      <p:pic>
        <p:nvPicPr>
          <p:cNvPr id="15" name="Picture 14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C610B978-3F02-D269-D9CB-BDD8D4AD0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001" y="2320321"/>
            <a:ext cx="223390" cy="223390"/>
          </a:xfrm>
          <a:prstGeom prst="ellipse">
            <a:avLst/>
          </a:prstGeom>
        </p:spPr>
      </p:pic>
      <p:pic>
        <p:nvPicPr>
          <p:cNvPr id="16" name="Picture 15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D26CF592-EF54-88B4-9484-33EAE18D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746" y="2830072"/>
            <a:ext cx="223390" cy="223390"/>
          </a:xfrm>
          <a:prstGeom prst="ellipse">
            <a:avLst/>
          </a:prstGeom>
        </p:spPr>
      </p:pic>
      <p:pic>
        <p:nvPicPr>
          <p:cNvPr id="17" name="Picture 16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9055DBA-5CD7-3520-C6C3-9E2D3E4CD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160" y="1836845"/>
            <a:ext cx="223390" cy="223390"/>
          </a:xfrm>
          <a:prstGeom prst="ellipse">
            <a:avLst/>
          </a:prstGeom>
        </p:spPr>
      </p:pic>
      <p:pic>
        <p:nvPicPr>
          <p:cNvPr id="18" name="Picture 17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FDB2F33C-29E5-0A77-75EC-02C328428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5" y="2320321"/>
            <a:ext cx="223390" cy="223390"/>
          </a:xfrm>
          <a:prstGeom prst="ellipse">
            <a:avLst/>
          </a:prstGeom>
        </p:spPr>
      </p:pic>
      <p:pic>
        <p:nvPicPr>
          <p:cNvPr id="19" name="Picture 18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0F716D41-1169-60FF-D259-17F5A6A0D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5" y="3245231"/>
            <a:ext cx="223390" cy="223390"/>
          </a:xfrm>
          <a:prstGeom prst="ellipse">
            <a:avLst/>
          </a:prstGeom>
        </p:spPr>
      </p:pic>
      <p:pic>
        <p:nvPicPr>
          <p:cNvPr id="20" name="Picture 19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E2314701-B9D9-8452-84FE-61D3CD8D8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5" y="3754983"/>
            <a:ext cx="223390" cy="223390"/>
          </a:xfrm>
          <a:prstGeom prst="ellipse">
            <a:avLst/>
          </a:prstGeom>
        </p:spPr>
      </p:pic>
      <p:pic>
        <p:nvPicPr>
          <p:cNvPr id="21" name="Picture 20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698E0EE3-80A3-C516-69B3-308B03D79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60" y="4685148"/>
            <a:ext cx="223390" cy="223390"/>
          </a:xfrm>
          <a:prstGeom prst="ellipse">
            <a:avLst/>
          </a:prstGeom>
        </p:spPr>
      </p:pic>
      <p:pic>
        <p:nvPicPr>
          <p:cNvPr id="22" name="Picture 21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534572B-9092-37A9-2397-7B7CB38B8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60" y="5189644"/>
            <a:ext cx="223390" cy="223390"/>
          </a:xfrm>
          <a:prstGeom prst="ellipse">
            <a:avLst/>
          </a:prstGeom>
        </p:spPr>
      </p:pic>
      <p:pic>
        <p:nvPicPr>
          <p:cNvPr id="23" name="Picture 22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C3A99368-5944-E639-FC09-513F00CBE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265" y="1836845"/>
            <a:ext cx="223390" cy="223390"/>
          </a:xfrm>
          <a:prstGeom prst="ellipse">
            <a:avLst/>
          </a:prstGeom>
        </p:spPr>
      </p:pic>
      <p:pic>
        <p:nvPicPr>
          <p:cNvPr id="24" name="Picture 23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1AC1AC03-F4FE-266A-D856-5DF4C32FB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010" y="2320321"/>
            <a:ext cx="223390" cy="223390"/>
          </a:xfrm>
          <a:prstGeom prst="ellipse">
            <a:avLst/>
          </a:prstGeom>
        </p:spPr>
      </p:pic>
      <p:pic>
        <p:nvPicPr>
          <p:cNvPr id="25" name="Picture 24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855B9CD4-E625-B483-CCDD-208DAC77F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265" y="2793077"/>
            <a:ext cx="223390" cy="223390"/>
          </a:xfrm>
          <a:prstGeom prst="ellipse">
            <a:avLst/>
          </a:prstGeom>
        </p:spPr>
      </p:pic>
      <p:pic>
        <p:nvPicPr>
          <p:cNvPr id="26" name="Picture 25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31092BB4-E103-E92F-F632-2B9863A1F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010" y="3276553"/>
            <a:ext cx="223390" cy="223390"/>
          </a:xfrm>
          <a:prstGeom prst="ellipse">
            <a:avLst/>
          </a:prstGeom>
        </p:spPr>
      </p:pic>
      <p:pic>
        <p:nvPicPr>
          <p:cNvPr id="27" name="Picture 26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8175109B-59B5-435C-D043-D68EFDCF2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265" y="4685148"/>
            <a:ext cx="223390" cy="223390"/>
          </a:xfrm>
          <a:prstGeom prst="ellipse">
            <a:avLst/>
          </a:prstGeom>
        </p:spPr>
      </p:pic>
      <p:pic>
        <p:nvPicPr>
          <p:cNvPr id="28" name="Picture 27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42B1B671-8A78-4343-E924-5E2F11480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010" y="5168624"/>
            <a:ext cx="223390" cy="223390"/>
          </a:xfrm>
          <a:prstGeom prst="ellipse">
            <a:avLst/>
          </a:prstGeom>
        </p:spPr>
      </p:pic>
      <p:pic>
        <p:nvPicPr>
          <p:cNvPr id="29" name="Picture 28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3BDA2AD6-92C6-B8B8-410A-40B3751DF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418" y="1836845"/>
            <a:ext cx="223390" cy="223390"/>
          </a:xfrm>
          <a:prstGeom prst="ellipse">
            <a:avLst/>
          </a:prstGeom>
        </p:spPr>
      </p:pic>
      <p:pic>
        <p:nvPicPr>
          <p:cNvPr id="30" name="Picture 29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F73ECE22-8AE3-2508-3275-4BA1A0DA8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63" y="2320321"/>
            <a:ext cx="223390" cy="223390"/>
          </a:xfrm>
          <a:prstGeom prst="ellipse">
            <a:avLst/>
          </a:prstGeom>
        </p:spPr>
      </p:pic>
      <p:pic>
        <p:nvPicPr>
          <p:cNvPr id="31" name="Picture 30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13A7D762-8DA8-D874-C39C-5E01FD35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418" y="2793077"/>
            <a:ext cx="223390" cy="223390"/>
          </a:xfrm>
          <a:prstGeom prst="ellipse">
            <a:avLst/>
          </a:prstGeom>
        </p:spPr>
      </p:pic>
      <p:pic>
        <p:nvPicPr>
          <p:cNvPr id="32" name="Picture 31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4AB7C778-1E3F-E086-1C4F-7870322B1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63" y="3276553"/>
            <a:ext cx="223390" cy="223390"/>
          </a:xfrm>
          <a:prstGeom prst="ellipse">
            <a:avLst/>
          </a:prstGeom>
        </p:spPr>
      </p:pic>
      <p:pic>
        <p:nvPicPr>
          <p:cNvPr id="33" name="Picture 32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62B047FD-F499-783A-034D-28BB9B746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418" y="3719430"/>
            <a:ext cx="223390" cy="223390"/>
          </a:xfrm>
          <a:prstGeom prst="ellipse">
            <a:avLst/>
          </a:prstGeom>
        </p:spPr>
      </p:pic>
      <p:pic>
        <p:nvPicPr>
          <p:cNvPr id="34" name="Picture 33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8C7DFFAE-5D18-FAEC-5069-012909D87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63" y="4202906"/>
            <a:ext cx="223390" cy="223390"/>
          </a:xfrm>
          <a:prstGeom prst="ellipse">
            <a:avLst/>
          </a:prstGeom>
        </p:spPr>
      </p:pic>
      <p:pic>
        <p:nvPicPr>
          <p:cNvPr id="35" name="Picture 34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76A60C2-294F-9DAC-C91F-5B919FD92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63" y="5189024"/>
            <a:ext cx="223390" cy="223390"/>
          </a:xfrm>
          <a:prstGeom prst="ellipse">
            <a:avLst/>
          </a:prstGeom>
        </p:spPr>
      </p:pic>
      <p:pic>
        <p:nvPicPr>
          <p:cNvPr id="36" name="Picture 35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42605984-BAC8-8D24-E058-94B8D9A1C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759" y="1747197"/>
            <a:ext cx="179296" cy="179296"/>
          </a:xfrm>
          <a:prstGeom prst="ellipse">
            <a:avLst/>
          </a:prstGeom>
        </p:spPr>
      </p:pic>
      <p:pic>
        <p:nvPicPr>
          <p:cNvPr id="37" name="Picture 36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47DDD67-C196-43CB-4406-9A2BCE157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759" y="2267149"/>
            <a:ext cx="179296" cy="179296"/>
          </a:xfrm>
          <a:prstGeom prst="ellipse">
            <a:avLst/>
          </a:prstGeom>
        </p:spPr>
      </p:pic>
      <p:pic>
        <p:nvPicPr>
          <p:cNvPr id="38" name="Picture 37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77437A27-37AC-BC3C-6593-7BD181D5F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759" y="2721360"/>
            <a:ext cx="179296" cy="179296"/>
          </a:xfrm>
          <a:prstGeom prst="ellipse">
            <a:avLst/>
          </a:prstGeom>
        </p:spPr>
      </p:pic>
      <p:pic>
        <p:nvPicPr>
          <p:cNvPr id="39" name="Picture 38" descr="A green circle with a white check mark&#10;&#10;AI-generated content may be incorrect.">
            <a:extLst>
              <a:ext uri="{FF2B5EF4-FFF2-40B4-BE49-F238E27FC236}">
                <a16:creationId xmlns:a16="http://schemas.microsoft.com/office/drawing/2014/main" id="{3A5FDA56-B78A-8CD7-722C-44243942E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433" y="4692977"/>
            <a:ext cx="223390" cy="223390"/>
          </a:xfrm>
          <a:prstGeom prst="ellipse">
            <a:avLst/>
          </a:prstGeom>
        </p:spPr>
      </p:pic>
      <p:pic>
        <p:nvPicPr>
          <p:cNvPr id="42" name="Picture 41" descr="A yellow star on a black background&#10;&#10;AI-generated content may be incorrect.">
            <a:extLst>
              <a:ext uri="{FF2B5EF4-FFF2-40B4-BE49-F238E27FC236}">
                <a16:creationId xmlns:a16="http://schemas.microsoft.com/office/drawing/2014/main" id="{C57B6F0E-795D-3B4F-4F9F-1ECCB29CF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173" y="2198237"/>
            <a:ext cx="290179" cy="290179"/>
          </a:xfrm>
          <a:prstGeom prst="rect">
            <a:avLst/>
          </a:prstGeom>
        </p:spPr>
      </p:pic>
      <p:pic>
        <p:nvPicPr>
          <p:cNvPr id="43" name="Picture 42" descr="A yellow star on a black background&#10;&#10;AI-generated content may be incorrect.">
            <a:extLst>
              <a:ext uri="{FF2B5EF4-FFF2-40B4-BE49-F238E27FC236}">
                <a16:creationId xmlns:a16="http://schemas.microsoft.com/office/drawing/2014/main" id="{638A5B7B-6510-3FF4-DCA0-7BCE9E2B2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173" y="2671520"/>
            <a:ext cx="290179" cy="290179"/>
          </a:xfrm>
          <a:prstGeom prst="rect">
            <a:avLst/>
          </a:prstGeom>
        </p:spPr>
      </p:pic>
      <p:pic>
        <p:nvPicPr>
          <p:cNvPr id="45" name="Picture 44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094332D0-CCF7-5312-D522-724859E68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794" y="3697824"/>
            <a:ext cx="192037" cy="192037"/>
          </a:xfrm>
          <a:prstGeom prst="rect">
            <a:avLst/>
          </a:prstGeom>
        </p:spPr>
      </p:pic>
      <p:pic>
        <p:nvPicPr>
          <p:cNvPr id="46" name="Picture 45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149F76B9-7348-6A98-659C-D59909816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794" y="4176503"/>
            <a:ext cx="192037" cy="192037"/>
          </a:xfrm>
          <a:prstGeom prst="rect">
            <a:avLst/>
          </a:prstGeom>
        </p:spPr>
      </p:pic>
      <p:pic>
        <p:nvPicPr>
          <p:cNvPr id="47" name="Picture 46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72D8EF1E-6090-8DA6-DC51-48B044916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274" y="4176503"/>
            <a:ext cx="192037" cy="192037"/>
          </a:xfrm>
          <a:prstGeom prst="rect">
            <a:avLst/>
          </a:prstGeom>
        </p:spPr>
      </p:pic>
      <p:pic>
        <p:nvPicPr>
          <p:cNvPr id="48" name="Picture 47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409C5E5B-8A51-C1CF-BAFA-78525B45A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629" y="4642908"/>
            <a:ext cx="192037" cy="192037"/>
          </a:xfrm>
          <a:prstGeom prst="rect">
            <a:avLst/>
          </a:prstGeom>
        </p:spPr>
      </p:pic>
      <p:pic>
        <p:nvPicPr>
          <p:cNvPr id="5" name="Picture 4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473DAF30-C3A8-5DC9-FA2D-4932E4A83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994" y="2356797"/>
            <a:ext cx="192037" cy="192037"/>
          </a:xfrm>
          <a:prstGeom prst="rect">
            <a:avLst/>
          </a:prstGeom>
        </p:spPr>
      </p:pic>
      <p:pic>
        <p:nvPicPr>
          <p:cNvPr id="6" name="Picture 5" descr="A red circle with a white x in it&#10;&#10;AI-generated content may be incorrect.">
            <a:extLst>
              <a:ext uri="{FF2B5EF4-FFF2-40B4-BE49-F238E27FC236}">
                <a16:creationId xmlns:a16="http://schemas.microsoft.com/office/drawing/2014/main" id="{CDA33B20-D8DC-85EE-CCE5-1EA1015D4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257" y="1807749"/>
            <a:ext cx="192037" cy="19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71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EBD743-6C63-7936-C5F3-D1F24B8EFC5F}"/>
              </a:ext>
            </a:extLst>
          </p:cNvPr>
          <p:cNvSpPr/>
          <p:nvPr/>
        </p:nvSpPr>
        <p:spPr>
          <a:xfrm>
            <a:off x="-69743" y="301493"/>
            <a:ext cx="12331485" cy="6858000"/>
          </a:xfrm>
          <a:prstGeom prst="rect">
            <a:avLst/>
          </a:prstGeom>
          <a:solidFill>
            <a:srgbClr val="003C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5" name="Picture 4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3240BC77-2816-7369-2251-F7A02BD4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14"/>
          <a:stretch>
            <a:fillRect/>
          </a:stretch>
        </p:blipFill>
        <p:spPr>
          <a:xfrm>
            <a:off x="-139487" y="618407"/>
            <a:ext cx="3425124" cy="123961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F263610-EB61-25B4-3B43-CD5D560BDAA5}"/>
              </a:ext>
            </a:extLst>
          </p:cNvPr>
          <p:cNvSpPr/>
          <p:nvPr/>
        </p:nvSpPr>
        <p:spPr>
          <a:xfrm>
            <a:off x="10023675" y="124754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E03F-BEFA-D550-4792-5E6E4341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516" y="123821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6D8B6"/>
                </a:solidFill>
              </a:rPr>
              <a:t>Commercial</a:t>
            </a:r>
            <a:r>
              <a:rPr lang="en-LK" b="1">
                <a:solidFill>
                  <a:srgbClr val="C6D8B6"/>
                </a:solidFill>
              </a:rPr>
              <a:t> </a:t>
            </a:r>
            <a:r>
              <a:rPr lang="en-LK" b="1" dirty="0">
                <a:solidFill>
                  <a:srgbClr val="C6D8B6"/>
                </a:solidFill>
              </a:rPr>
              <a:t>STRUCTURE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4FC4E9F-4D6C-FF9C-FB2B-5149FC434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267866"/>
              </p:ext>
            </p:extLst>
          </p:nvPr>
        </p:nvGraphicFramePr>
        <p:xfrm>
          <a:off x="344868" y="2687320"/>
          <a:ext cx="10185873" cy="1860448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3395291">
                  <a:extLst>
                    <a:ext uri="{9D8B030D-6E8A-4147-A177-3AD203B41FA5}">
                      <a16:colId xmlns:a16="http://schemas.microsoft.com/office/drawing/2014/main" val="768750123"/>
                    </a:ext>
                  </a:extLst>
                </a:gridCol>
                <a:gridCol w="3395291">
                  <a:extLst>
                    <a:ext uri="{9D8B030D-6E8A-4147-A177-3AD203B41FA5}">
                      <a16:colId xmlns:a16="http://schemas.microsoft.com/office/drawing/2014/main" val="2764985062"/>
                    </a:ext>
                  </a:extLst>
                </a:gridCol>
                <a:gridCol w="3395291">
                  <a:extLst>
                    <a:ext uri="{9D8B030D-6E8A-4147-A177-3AD203B41FA5}">
                      <a16:colId xmlns:a16="http://schemas.microsoft.com/office/drawing/2014/main" val="4004099708"/>
                    </a:ext>
                  </a:extLst>
                </a:gridCol>
              </a:tblGrid>
              <a:tr h="464731">
                <a:tc>
                  <a:txBody>
                    <a:bodyPr/>
                    <a:lstStyle/>
                    <a:p>
                      <a:r>
                        <a:rPr lang="en-US" sz="2300" dirty="0"/>
                        <a:t>Product</a:t>
                      </a:r>
                      <a:endParaRPr lang="en-LK" sz="2300" dirty="0"/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LK" sz="2300" dirty="0"/>
                        <a:t>RRP</a:t>
                      </a:r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Pack Size</a:t>
                      </a:r>
                      <a:endParaRPr lang="en-LK" sz="2300" dirty="0"/>
                    </a:p>
                  </a:txBody>
                  <a:tcPr marL="114591" marR="114591" marT="57296" marB="57296"/>
                </a:tc>
                <a:extLst>
                  <a:ext uri="{0D108BD9-81ED-4DB2-BD59-A6C34878D82A}">
                    <a16:rowId xmlns:a16="http://schemas.microsoft.com/office/drawing/2014/main" val="2842888702"/>
                  </a:ext>
                </a:extLst>
              </a:tr>
              <a:tr h="464731">
                <a:tc>
                  <a:txBody>
                    <a:bodyPr/>
                    <a:lstStyle/>
                    <a:p>
                      <a:r>
                        <a:rPr lang="en-LK" sz="2300" dirty="0"/>
                        <a:t>DRINKS</a:t>
                      </a:r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GB" sz="2300" dirty="0"/>
                        <a:t>3.19</a:t>
                      </a:r>
                      <a:r>
                        <a:rPr lang="en-LK" sz="2300" dirty="0"/>
                        <a:t> GBP</a:t>
                      </a:r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(</a:t>
                      </a:r>
                      <a:r>
                        <a:rPr lang="en-LK" sz="2300"/>
                        <a:t>25</a:t>
                      </a:r>
                      <a:r>
                        <a:rPr lang="en-US" sz="2300" dirty="0"/>
                        <a:t>0</a:t>
                      </a:r>
                      <a:r>
                        <a:rPr lang="en-LK" sz="2300"/>
                        <a:t>ml X 6</a:t>
                      </a:r>
                      <a:r>
                        <a:rPr lang="en-US" sz="2300" dirty="0"/>
                        <a:t>)</a:t>
                      </a:r>
                      <a:r>
                        <a:rPr lang="en-LK" sz="2300"/>
                        <a:t>, </a:t>
                      </a:r>
                      <a:r>
                        <a:rPr lang="en-US" sz="2300" dirty="0"/>
                        <a:t>(</a:t>
                      </a:r>
                      <a:r>
                        <a:rPr lang="en-LK" sz="2300"/>
                        <a:t>350ml X 6</a:t>
                      </a:r>
                      <a:r>
                        <a:rPr lang="en-US" sz="2300" dirty="0"/>
                        <a:t>)</a:t>
                      </a:r>
                      <a:endParaRPr lang="en-LK" sz="2300" dirty="0"/>
                    </a:p>
                  </a:txBody>
                  <a:tcPr marL="114591" marR="114591" marT="57296" marB="57296"/>
                </a:tc>
                <a:extLst>
                  <a:ext uri="{0D108BD9-81ED-4DB2-BD59-A6C34878D82A}">
                    <a16:rowId xmlns:a16="http://schemas.microsoft.com/office/drawing/2014/main" val="2336287156"/>
                  </a:ext>
                </a:extLst>
              </a:tr>
              <a:tr h="464731">
                <a:tc>
                  <a:txBody>
                    <a:bodyPr/>
                    <a:lstStyle/>
                    <a:p>
                      <a:r>
                        <a:rPr lang="en-LK" sz="2300" dirty="0"/>
                        <a:t>SNACKS</a:t>
                      </a:r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LK" sz="2300" dirty="0"/>
                        <a:t>3.</a:t>
                      </a:r>
                      <a:r>
                        <a:rPr lang="en-GB" sz="2300" dirty="0"/>
                        <a:t>69</a:t>
                      </a:r>
                      <a:r>
                        <a:rPr lang="en-LK" sz="2300" dirty="0"/>
                        <a:t> GBP</a:t>
                      </a:r>
                    </a:p>
                  </a:txBody>
                  <a:tcPr marL="114591" marR="114591" marT="57296" marB="57296"/>
                </a:tc>
                <a:tc>
                  <a:txBody>
                    <a:bodyPr/>
                    <a:lstStyle/>
                    <a:p>
                      <a:r>
                        <a:rPr lang="en-LK" sz="2300" dirty="0"/>
                        <a:t>100gm x 12</a:t>
                      </a:r>
                    </a:p>
                  </a:txBody>
                  <a:tcPr marL="114591" marR="114591" marT="57296" marB="57296"/>
                </a:tc>
                <a:extLst>
                  <a:ext uri="{0D108BD9-81ED-4DB2-BD59-A6C34878D82A}">
                    <a16:rowId xmlns:a16="http://schemas.microsoft.com/office/drawing/2014/main" val="1409977922"/>
                  </a:ext>
                </a:extLst>
              </a:tr>
              <a:tr h="464731">
                <a:tc gridSpan="3">
                  <a:txBody>
                    <a:bodyPr/>
                    <a:lstStyle/>
                    <a:p>
                      <a:endParaRPr lang="en-LK" sz="2300" dirty="0"/>
                    </a:p>
                  </a:txBody>
                  <a:tcPr marL="114591" marR="114591" marT="57296" marB="57296"/>
                </a:tc>
                <a:tc hMerge="1">
                  <a:txBody>
                    <a:bodyPr/>
                    <a:lstStyle/>
                    <a:p>
                      <a:endParaRPr lang="en-L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L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16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795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85A6109F-22B2-6B49-049F-92CB0D792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13836"/>
            <a:ext cx="12192001" cy="70856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6DE519-FE38-E4AE-6CBF-3BB4CFF7885B}"/>
              </a:ext>
            </a:extLst>
          </p:cNvPr>
          <p:cNvSpPr txBox="1"/>
          <p:nvPr/>
        </p:nvSpPr>
        <p:spPr>
          <a:xfrm>
            <a:off x="237641" y="1393370"/>
            <a:ext cx="90507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C6D8B6"/>
                </a:solidFill>
                <a:latin typeface="Helvetica" pitchFamily="2" charset="0"/>
              </a:rPr>
              <a:t>MARKETING &amp;</a:t>
            </a:r>
          </a:p>
          <a:p>
            <a:r>
              <a:rPr lang="en-GB" sz="4800" b="1" dirty="0">
                <a:solidFill>
                  <a:srgbClr val="C6D8B6"/>
                </a:solidFill>
                <a:latin typeface="Helvetica" pitchFamily="2" charset="0"/>
              </a:rPr>
              <a:t>SUPPORT</a:t>
            </a:r>
          </a:p>
          <a:p>
            <a:r>
              <a:rPr lang="en-GB" sz="2800" b="1" dirty="0">
                <a:solidFill>
                  <a:srgbClr val="C6D8B6"/>
                </a:solidFill>
                <a:latin typeface="Helvetica" pitchFamily="2" charset="0"/>
              </a:rPr>
              <a:t>(How are we collaborating)</a:t>
            </a:r>
            <a:endParaRPr lang="en-LK" sz="2800" b="1" dirty="0">
              <a:solidFill>
                <a:srgbClr val="C6D8B6"/>
              </a:solidFill>
              <a:latin typeface="Helvetica" pitchFamily="2" charset="0"/>
            </a:endParaRPr>
          </a:p>
        </p:txBody>
      </p:sp>
      <p:pic>
        <p:nvPicPr>
          <p:cNvPr id="9" name="Picture 8" descr="A white circle with a cross in it&#10;&#10;AI-generated content may be incorrect.">
            <a:extLst>
              <a:ext uri="{FF2B5EF4-FFF2-40B4-BE49-F238E27FC236}">
                <a16:creationId xmlns:a16="http://schemas.microsoft.com/office/drawing/2014/main" id="{36EAA568-8182-4DAD-C88E-13CB051C8E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114"/>
          <a:stretch>
            <a:fillRect/>
          </a:stretch>
        </p:blipFill>
        <p:spPr>
          <a:xfrm>
            <a:off x="-139487" y="278467"/>
            <a:ext cx="3425124" cy="1239617"/>
          </a:xfrm>
          <a:prstGeom prst="rect">
            <a:avLst/>
          </a:prstGeom>
        </p:spPr>
      </p:pic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C32988-7C0A-E192-3D95-F180A883A803}"/>
              </a:ext>
            </a:extLst>
          </p:cNvPr>
          <p:cNvSpPr/>
          <p:nvPr/>
        </p:nvSpPr>
        <p:spPr>
          <a:xfrm>
            <a:off x="10023675" y="68111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BF9589-7FB4-672F-D07A-BB6BEAD60F51}"/>
              </a:ext>
            </a:extLst>
          </p:cNvPr>
          <p:cNvSpPr txBox="1"/>
          <p:nvPr/>
        </p:nvSpPr>
        <p:spPr>
          <a:xfrm>
            <a:off x="237641" y="3520756"/>
            <a:ext cx="5410455" cy="2318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Live demos &amp; sampling programs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Influencer partnerships &amp; digital content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RA-RA Days support with Brakes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Joint launch campaigns &amp; training support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Reaching out to BDMs &amp; NAMs and build relationships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bg1"/>
                </a:solidFill>
                <a:latin typeface="Wingdings" pitchFamily="2" charset="2"/>
              </a:rPr>
              <a:t> </a:t>
            </a: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Increase Sales via consultants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GB" sz="1400" dirty="0">
                <a:solidFill>
                  <a:schemeClr val="bg1"/>
                </a:solidFill>
                <a:latin typeface="Montserrat" pitchFamily="2" charset="77"/>
              </a:rPr>
              <a:t>Your way Field sales consultants</a:t>
            </a:r>
          </a:p>
        </p:txBody>
      </p:sp>
      <p:sp>
        <p:nvSpPr>
          <p:cNvPr id="54" name="AutoShape 20" descr="No photo description available.">
            <a:extLst>
              <a:ext uri="{FF2B5EF4-FFF2-40B4-BE49-F238E27FC236}">
                <a16:creationId xmlns:a16="http://schemas.microsoft.com/office/drawing/2014/main" id="{E2BAB599-7B50-EBB8-BE13-42F88040A6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1393371"/>
            <a:ext cx="2188029" cy="218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LK"/>
          </a:p>
        </p:txBody>
      </p:sp>
      <p:pic>
        <p:nvPicPr>
          <p:cNvPr id="56" name="Picture 55" descr="A close-up of a magazine&#10;&#10;AI-generated content may be incorrect.">
            <a:extLst>
              <a:ext uri="{FF2B5EF4-FFF2-40B4-BE49-F238E27FC236}">
                <a16:creationId xmlns:a16="http://schemas.microsoft.com/office/drawing/2014/main" id="{04B4B793-6F6F-588C-251E-CBFDA7CE0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0431">
            <a:off x="6406316" y="278467"/>
            <a:ext cx="2144636" cy="3033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Picture 52" descr="A poster of a variety of food&#10;&#10;AI-generated content may be incorrect.">
            <a:extLst>
              <a:ext uri="{FF2B5EF4-FFF2-40B4-BE49-F238E27FC236}">
                <a16:creationId xmlns:a16="http://schemas.microsoft.com/office/drawing/2014/main" id="{CDB9662D-BB39-A1A3-894C-B0A74F6BD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8613">
            <a:off x="8357428" y="659327"/>
            <a:ext cx="2978359" cy="3025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Picture 57" descr="A display of juices and drinks&#10;&#10;AI-generated content may be incorrect.">
            <a:extLst>
              <a:ext uri="{FF2B5EF4-FFF2-40B4-BE49-F238E27FC236}">
                <a16:creationId xmlns:a16="http://schemas.microsoft.com/office/drawing/2014/main" id="{AD09FBC0-FE29-8F4C-864F-9E59D5E48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08154">
            <a:off x="6401366" y="3465608"/>
            <a:ext cx="2196893" cy="2929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0" name="Picture 59" descr="A group of people standing in front of a counter&#10;&#10;AI-generated content may be incorrect.">
            <a:extLst>
              <a:ext uri="{FF2B5EF4-FFF2-40B4-BE49-F238E27FC236}">
                <a16:creationId xmlns:a16="http://schemas.microsoft.com/office/drawing/2014/main" id="{D3E200D0-BB7A-4698-46A0-565417F29B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00323">
            <a:off x="8474066" y="3720693"/>
            <a:ext cx="2288405" cy="3051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3B5AEDA-58B0-A51B-CA3D-E8FC516CDA9A}"/>
              </a:ext>
            </a:extLst>
          </p:cNvPr>
          <p:cNvSpPr txBox="1"/>
          <p:nvPr/>
        </p:nvSpPr>
        <p:spPr>
          <a:xfrm>
            <a:off x="237641" y="6018027"/>
            <a:ext cx="5135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Montserrat" pitchFamily="2" charset="77"/>
              </a:rPr>
              <a:t>*</a:t>
            </a:r>
            <a:r>
              <a:rPr lang="en-GB" sz="14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Montserrat" pitchFamily="2" charset="77"/>
              </a:rPr>
              <a:t>Oorg</a:t>
            </a:r>
            <a:r>
              <a:rPr lang="en-GB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Montserrat" pitchFamily="2" charset="77"/>
              </a:rPr>
              <a:t> is ready to bridge the gaps for breaks in premium organic tropical wellness</a:t>
            </a:r>
            <a:endParaRPr lang="en-LK" sz="1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74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4FE30-5F7D-F90A-5AA7-5973106A6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D2F70E-8136-6609-14B6-90DCD55D4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147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6E38BF-B567-7F81-250D-6971810E2012}"/>
              </a:ext>
            </a:extLst>
          </p:cNvPr>
          <p:cNvSpPr/>
          <p:nvPr/>
        </p:nvSpPr>
        <p:spPr>
          <a:xfrm>
            <a:off x="10023675" y="507447"/>
            <a:ext cx="2168325" cy="55742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dirty="0"/>
              <a:t>www.oorg.co.uk</a:t>
            </a:r>
          </a:p>
        </p:txBody>
      </p:sp>
      <p:sp>
        <p:nvSpPr>
          <p:cNvPr id="26" name="Round Same-side Corner of Rectangle 25">
            <a:extLst>
              <a:ext uri="{FF2B5EF4-FFF2-40B4-BE49-F238E27FC236}">
                <a16:creationId xmlns:a16="http://schemas.microsoft.com/office/drawing/2014/main" id="{5834AF6C-F9E4-4B51-5212-300EB8FB728C}"/>
              </a:ext>
            </a:extLst>
          </p:cNvPr>
          <p:cNvSpPr/>
          <p:nvPr/>
        </p:nvSpPr>
        <p:spPr>
          <a:xfrm rot="5400000">
            <a:off x="819706" y="-457382"/>
            <a:ext cx="1185070" cy="2824481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7B22D4-518B-E897-845E-DA0837F71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63" y="589670"/>
            <a:ext cx="2097038" cy="706561"/>
          </a:xfrm>
          <a:prstGeom prst="rect">
            <a:avLst/>
          </a:prstGeom>
        </p:spPr>
      </p:pic>
      <p:sp>
        <p:nvSpPr>
          <p:cNvPr id="3" name="Round Same-side Corner of Rectangle 2">
            <a:extLst>
              <a:ext uri="{FF2B5EF4-FFF2-40B4-BE49-F238E27FC236}">
                <a16:creationId xmlns:a16="http://schemas.microsoft.com/office/drawing/2014/main" id="{CADD9CF4-DED8-4364-0137-E4E136EFD662}"/>
              </a:ext>
            </a:extLst>
          </p:cNvPr>
          <p:cNvSpPr/>
          <p:nvPr/>
        </p:nvSpPr>
        <p:spPr>
          <a:xfrm>
            <a:off x="942974" y="2787682"/>
            <a:ext cx="9758363" cy="1657350"/>
          </a:xfrm>
          <a:prstGeom prst="round2SameRect">
            <a:avLst/>
          </a:prstGeom>
          <a:solidFill>
            <a:srgbClr val="003C3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K" sz="7200" b="1" dirty="0"/>
              <a:t>   THANK YOU!</a:t>
            </a:r>
          </a:p>
        </p:txBody>
      </p:sp>
    </p:spTree>
    <p:extLst>
      <p:ext uri="{BB962C8B-B14F-4D97-AF65-F5344CB8AC3E}">
        <p14:creationId xmlns:p14="http://schemas.microsoft.com/office/powerpoint/2010/main" val="62348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1848</TotalTime>
  <Words>801</Words>
  <Application>Microsoft Office PowerPoint</Application>
  <PresentationFormat>Widescreen</PresentationFormat>
  <Paragraphs>227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AcmeFont</vt:lpstr>
      <vt:lpstr>Aptos</vt:lpstr>
      <vt:lpstr>Aptos Display</vt:lpstr>
      <vt:lpstr>Arial</vt:lpstr>
      <vt:lpstr>Calibri</vt:lpstr>
      <vt:lpstr>Courier New</vt:lpstr>
      <vt:lpstr>Helvetica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OORG Sits vs What They Already Have</vt:lpstr>
      <vt:lpstr>Commercial STRUCTURE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Madusha Nilukshi Kumari Manathunga Arachchige Dona (Student)</dc:creator>
  <cp:lastModifiedBy>wathsalaa munasinghe</cp:lastModifiedBy>
  <cp:revision>107</cp:revision>
  <dcterms:created xsi:type="dcterms:W3CDTF">2025-11-04T13:23:06Z</dcterms:created>
  <dcterms:modified xsi:type="dcterms:W3CDTF">2026-05-04T15:06:04Z</dcterms:modified>
</cp:coreProperties>
</file>